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5"/>
  </p:notesMasterIdLst>
  <p:sldIdLst>
    <p:sldId id="256" r:id="rId2"/>
    <p:sldId id="257" r:id="rId3"/>
    <p:sldId id="263" r:id="rId4"/>
    <p:sldId id="262" r:id="rId5"/>
    <p:sldId id="259" r:id="rId6"/>
    <p:sldId id="258" r:id="rId7"/>
    <p:sldId id="260" r:id="rId8"/>
    <p:sldId id="265" r:id="rId9"/>
    <p:sldId id="264" r:id="rId10"/>
    <p:sldId id="261" r:id="rId11"/>
    <p:sldId id="266" r:id="rId12"/>
    <p:sldId id="267" r:id="rId13"/>
    <p:sldId id="284" r:id="rId14"/>
    <p:sldId id="268" r:id="rId15"/>
    <p:sldId id="269" r:id="rId16"/>
    <p:sldId id="271" r:id="rId17"/>
    <p:sldId id="272" r:id="rId18"/>
    <p:sldId id="273" r:id="rId19"/>
    <p:sldId id="274" r:id="rId20"/>
    <p:sldId id="276" r:id="rId21"/>
    <p:sldId id="275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5" r:id="rId30"/>
    <p:sldId id="289" r:id="rId31"/>
    <p:sldId id="286" r:id="rId32"/>
    <p:sldId id="288" r:id="rId33"/>
    <p:sldId id="290" r:id="rId34"/>
  </p:sldIdLst>
  <p:sldSz cx="12192000" cy="6858000"/>
  <p:notesSz cx="6858000" cy="9144000"/>
  <p:defaultTextStyle>
    <a:defPPr>
      <a:defRPr lang="en-JP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978"/>
    <p:restoredTop sz="96327"/>
  </p:normalViewPr>
  <p:slideViewPr>
    <p:cSldViewPr snapToGrid="0" snapToObjects="1">
      <p:cViewPr varScale="1">
        <p:scale>
          <a:sx n="123" d="100"/>
          <a:sy n="123" d="100"/>
        </p:scale>
        <p:origin x="86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15T05:02:00.999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20556 2294 8253,'-7'0'-1111,"0"0"618,3 0 479,2 0 348,-9-5-271,4 4 1,-1-5 306,0 6-299,5 6 64,-8-5 5,10 4-46,-5 1 151,6-5-183,0 5 1,0-5 104,0 3 98,0-2 0,0 5 345,0-3-263,0-3 353,0 5-468,0-1 1,2-3 35,2 2 0,3-3 21,5-1 0,0-1-77,1-3 0,-1 1-36,1-5 0,0 3 42,4-3 1,-3 4-122,2-4 0,2-1 181,-1-3-221,5 5-14,-3-4 0,2 4 54,0-5 1,-2 4-120,1-1 1,3 5 84,-7-4 0,2 5-29,-1-1 1,-4 3-26,4 1-35,-3 0 0,-2 0-3,0 0 1,1 0 80,-1 0 0,1 1 5,-1 3 0,-4-1-16,1 5 1,-1-4 6,4 5 0,-3-5 2,-1 4 1,0-1 27,5 1 0,-1 2-20,0-6 0,2 4 8,3-4 0,-4 2 15,4-2 41,2-3-75,-5 5 1,9-6 46,-2 0-70,3 0-6,-5 0 1,4-4 15,-2 0 0,-2-5 20,2 5 0,-2-1-7,2 1 0,1-2 6,-5-2 1,0 1 27,0 3-48,-9 2 1,9-7 6,-9 5 0,3-5 10,2 5 1,-1-4-27,0 4 0,1-2-1,-1 2 1,1 3 2,-1-3 1,0-2-12,1 2 1,-1 0 19,1 4 1,-1-4-89,0 0 1,1-1 95,-1 5-175,1 0 0,-1 0 137,0 0 1,1 5-80,-1-1 1,1 4 66,-1-4 0,0 6 2,1-2 0,-1-1 73,1 1 1,0-4-82,4 5 1,-3-3 52,2 3 1,-2 0-40,-2-5 1,1 5 54,-1-5 0,2 4-34,3-4 0,-4 2 11,4-2 0,-3-3 69,-2 3 1,5-2 7,-1-2 0,2 0-5,-1 0 1,-4-4-60,4 0 0,1-5-1,-2 5 1,2-4 11,-1 4 1,-3-6 58,2 2 1,-2 1-44,-2-1 1,4 4-67,-4-5 0,3 2 8,-7-1 0,3-2-11,2 6 0,-5-1-19,0 1 0,-3 2 57,3-2 0,-5 1-66,1-1 76,3 3-162,-6-5 0,6 6 121,-3 0 1,-1 0-43,5 0 1,-4 5 23,4-1 0,-1 1 1,2-1 1,2-1 5,-3 5 1,3-4-9,1 5 1,1-5 7,-1 4 1,1-4-5,-1 5 1,0-5 15,1 4 0,3-5-11,1 1 1,-1 1-4,-3-1 1,3 1 40,1-5 0,1 4 3,-2 0 1,-2 0 34,3-4 1,1 0-61,-2 0 1,6-1 19,-1-3 1,-3 1-13,-2-6 0,4 5 7,0-4 0,0 4 2,0-4 1,-5 4 37,2-5 0,1 5-42,-2-4 0,2 4-7,-1-5 0,-3 7-51,2-2 0,-6-2 59,-2 2 0,0 0-67,5 4 1,-1 0 55,1 0 0,-1-4-36,0 0 1,1-1 21,-1 5 1,1 0-135,-1 0 1,0 2 20,1 2 0,1-3 28,2 3 1,-2 2-4,2-2 1,0 2 34,0-2 0,-1-2 52,6 7 0,-6-6-52,2 1 1,-2 1 42,1-1 1,2 2-34,3-2 1,-2-3 103,-2 3 0,-2-2-59,6-2 0,-2 4 12,2 0 0,1 0 0,-6-4 1,5 0-23,-5 0 1,7-1 42,-3-3 0,0 2-38,0-2 0,-5-1 33,2 1 1,2-5-29,2 5 1,-3-1 51,-2 1 0,-1 1-25,2-6 1,-3 5 4,2-4 1,-2 5-38,-1-1 1,-1-1 21,0 1 1,1-2-49,-1 2 0,1 3 43,-1-4 0,-4 4-46,1 1 1,-1 0 35,4 0 1,1 0-19,-1 0 1,0 0 0,1 0 0,1 0-3,2 0 0,-2 4-29,2 0 0,0 5 36,0-5 0,-1 1-53,6-1 1,-6-1 45,2 5 1,-2-4-2,1 5 0,0-5-4,4 4 1,-5-5 8,2 1 1,1 2 4,-2-2 1,5 1 3,-4-1 0,3-2 45,-3 2 0,1-3-52,-2-1 0,-1 0 247,6 0-232,-6 0-2,3 0 1,0 0 254,3 0-125,-3 0 0,5 0 124,-2 0-220,-3-5 0,4 3 243,-6-2-19,1-3-194,1 6 52,-4-5 1,4 2 36,-6 0 1,4-1-88,1 1 1,0 2 2,-5-2 60,0 3-17,1-5-198,5 5-9,-5-5-56,5 6 0,-4 0 271,3 0-126,-4-5 0,10 3 3,-7-2 1,2 3-38,-1 1 0,-2 0 2,5 0 1,-4 0-17,0 0 1,-2 1-6,-2 3 0,1-2 35,-1 2 0,0 1-14,1-1 31,-1 6-12,1-8 0,-5 7 34,0-5 1,1 5 30,3-5-65,0 5 214,1-7-201,-1 9 6,1-10 0,-1 9 122,0-6-115,1 0 9,-1 2 0,5-5 83,-1 3 1,1-3-78,-5-1 0,2 0 71,3 0 1,-2 0-45,5 0 0,-4 0 3,0 0 0,-2 0 24,-2 0 0,5 0-29,-1 0 0,1-1 8,-5-3 1,1 3 2,-1-4 1,0 0 12,1 1 0,-1-2-18,1 2 1,-5 3-41,0-3 1,5 1 21,3-1 0,-3 2-3,-5-2 0,0 3-63,5 1 1,-1-4 64,0 0 0,1-1-84,-1 5 1,1 0 71,-1 0 0,0 0-139,1 0 1,-1 0 119,1 0 0,-1 0-131,0 0 0,1 2 109,-1 2 1,1-3-5,-1 3 1,0 2-24,1-2 1,-1 4 12,1-4 0,-1 2 29,0-2 0,2-2-26,3 2 1,-3 1 148,2-1 0,-2 2-130,-2-2 1,2-3 151,3 3 1,-4-2-53,4-2 0,-2 0 11,2 0 1,-2 0-3,5 0 1,0-2-45,0-2 0,2 3 52,-5-3 0,5-2-33,-1 2 0,-3-4 67,-2 4 0,2-5-61,-1 5 0,1-1-7,-2 1 0,-2 2-8,2-2 1,-2-1 2,-1 1 0,-5-1 18,0 5 1,0-4-13,5 0 1,-5 0-48,0 4 128,1 0-293,3 0 142,0 0 0,1 0-176,-1 0 1,-3 0-32,-1 0 67,0 0 1,5 4 30,-1 0 56,0 0 0,1 1-42,-1-1 35,1 0 0,-1 0 163,0 0 0,-3 0-147,-1-4 1,0 2 201,5 2 0,-5-3-65,0 3 0,0-2-51,5-2 0,-1 0-4,1 0 0,-1 0-10,0 0 0,-3 0-6,-1 0 0,0 0 13,5 0 0,-1 0-94,0 0 0,1-2 74,-1-2 1,1 3-83,-1-3 0,-1 1 26,-3-1 0,3 2 40,-2-2 0,2-1-46,1 1 37,0-1 0,0 4-11,-4-3 6,3 3 0,-6-6-8,4 3 10,-4 2 0,-4-3-174,4 5 35,-4 0-269,5 0 256,-6 0 1,1 0 45,3 0 21,-3 0 0,6 0 5,-3 0 0,-1 1 14,5 3-31,-5-2 1,8 7 121,-2-5 0,-3 5-49,3-5 1,-5 1-1,4-1 86,0-2 1,5 7-94,-1-5 0,-4 2 118,1-2 0,-1-2-107,4 2 1,1-3 175,-1-1 0,2 0-84,3 0 1,-4 0 19,4 0 1,-3 0 65,-2 0 0,0 0-61,1 0 0,-1 0 20,1 0 1,-1 0-46,0 0 1,1-4 2,-1 0 1,-3 0 67,-1 4-100,0-6 0,3 3 119,-3-5-205,3 5 0,-5-4-80,2 3 214,-2 3-352,-1-5 226,-3 6 0,4 0-389,-1 0 332,-4 0 0,6 0-142,-3 0 103,-3 0 32,10 0 0,-5 2 143,2 2-90,3-3 1,-4 9 59,6-6 0,-5 2-64,0-2 0,0-3 76,5 3 0,-1 2-52,1-2 0,-5 0 41,0-4 1,0 0-33,5 0 0,-1 0 184,1 0-40,-1 0 1,0 0-126,1 0 1,-2-1 134,-3-3 1,2 1 7,-6-6 116,6 7-208,-4-9 1,3 5-5,-1-2 1,-5 1 87,1 3-214,-3 3 1,1-9 104,2 6-215,-3 0-188,5 4 116,-6 0-1588,0 0 1671,5 5 273,-3-3-4,3 9 1,-4-10-103,4 3 0,-4-1 309,3 1-87,-3-3 262,5 5-371,-5-6 0,9 1 165,-6 3-58,0-2-53,2 3-120,1-5 0,1 0 150,0 0-329,-5 0 202,8-5 1,-8 3-130,5-2 1,-4 3 47,4 1-35,-5-6 9,3 5 0,-5-5 55,3 6-440,-2 0 240,3-5-178,-5 4 257,0-5-18,0 6-4154,0 0 3347,-5 0 392,3 0 0,-5 0-260,3 0-1353,3 0 901,-10 0-1638,4 0 2896,-6 0 0,-4 0 0,-3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15T05:02:01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24860 10071 15885,'13'0'-2334,"-1"0"2315,1 0 0,-1-6 0,0-1 0</inkml:trace>
  <inkml:trace contextRef="#ctx0" brushRef="#br0" timeOffset="1">26386 9872 20323,'-8'-1'-2714,"0"-3"2196,5 2 0,-3-9 0,6 4 0</inkml:trace>
  <inkml:trace contextRef="#ctx0" brushRef="#br0" timeOffset="2">27155 9748 25544,'0'-19'-8933,"0"2"6116,0 4 1747,0 6 798,0 1 0,0 6 1</inkml:trace>
  <inkml:trace contextRef="#ctx0" brushRef="#br0" timeOffset="3">26138 10455 15676,'-7'-12'-1966,"-4"-1"1,6 5 330,-4 0 1477,-2 5 544,10-2-443,-4 5 1,10 5-1,2 2 1</inkml:trace>
  <inkml:trace contextRef="#ctx0" brushRef="#br0" timeOffset="4">26858 10455 14254,'-7'-1'-1777,"3"-3"187,2-3 1086,2 0 0,0 0 334,0 3 1,0 2 0,0-3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15T05:02:01.005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6364 11621 8457,'5'-7'0,"-3"-4"-557,2 3 1,1 1 344,0-1 1,0 4-7,-1-5 402,-2 6-132,9-8 14,-4 10 1,1-4 4,0 5 1,-4 0 38,5 0 1,-5 0 3,4 0 1,-4 0 21,4 0 0,-4 0-57,5 0 1,-5 0 71,4 0-48,0 0 0,5 0-92,-1 0 0,-4 0 57,1 0 1,-1 0 1,4 0 1,1 0-47,-1 0 0,1-5-6,-1 1 0,0 0 12,1 4 0,-1-4-8,1 0 1,3 0-8,1 4 1,-1-4 31,-3 0 0,3-5 0,1 5 1,1 0-13,-2 4 1,-2-4 5,3 0 1,0-5 12,0 5 1,4 0 4,-5 4 0,1-4-53,-5 0 0,1 0 36,-1 4 0,5-4-49,-1-1 0,1 1 46,-5 4 1,0 0-6,1 0 0,-1 0-20,1 0 0,-1 0-3,0 0 1,1 2-18,-1 2 0,1-3 1,-1 3 0,2 2 25,2-2 1,-2 2-6,3-2 1,-3-3-17,-2 3 0,0-2 13,1-2 1,-1 4 4,1 0 0,-1 0 9,0-4 0,1 0 34,-1 0-49,1 0 0,-1-1 1,0-4 1,1 4 23,-1-3-20,1-3 0,-1 4 30,0-5 0,1 4-27,-1-4 1,-4 3 54,1-3-69,-1 5 1,4-6 3,1 5 0,-1-6 1,1 9-1,-1-3 0,-4-2-37,1 2 0,-1 0 39,4 4 0,-3 0-33,-1 0 0,0 0 22,4 0 0,1 0-10,-1 0 0,1 0 9,-1 0 0,1 0 0,-1 0 0,0 4 1,1 0 0,-1 0 0,2-2 0,2 2 0,-2-3 0,3 3 0,-6-2-38,1-2 0,-2 4 35,6 0 0,-2 0-84,-1-4 0,-1 1 20,0 3 30,1-2 1,-1 3 21,1-5 1,-1 2-20,0 2 19,1-3 1,-1 5-12,1-6 0,-5 4 31,0 0 0,0 0-20,5-4 0,-5 4 44,0 0 0,1 1-62,3-5 1,5 0-1,-1 0 0,1 1 32,-5 3 0,1-3-3,-1 4 1,4-4 3,1-1 1,0 0-14,-5 0 1,0 0 48,1 0 0,3 0-42,1 0 0,-1 0 72,-3 0 1,-1 0-29,1 0 1,-1 0 7,0 0 0,1 0-9,-1 0 1,2 0 2,3 0 0,-4 0-37,4 0 0,-3 0 23,-2 0 1,2 0-55,2 0 1,-2 0 47,3 0 0,-4-1 28,0-4 1,-1 4 34,1-3 0,-1 3 8,1 1 0,-1-5-69,0 1 1,1 0 13,-1 4 0,1 0 18,-1 0 0,-4-4-1,0 0 0,1 0-104,3 4 1,1 0 126,-1 0-139,0 0 1,1 0 52,-1 0-5,1-6 0,-1 5-29,0-3 0,-3 2-53,-1 2-19,0 0 1,5 0 96,-1 0 1,-4 0-242,1 0 1,-1 0 60,4 0 0,-3 2-262,-1 2 1,0-1-76,4 5 1,1 0 535,-1 5 0,1 4 0,-1 3 0</inkml:trace>
  <inkml:trace contextRef="#ctx0" brushRef="#br0" timeOffset="1">27788 8880 8010,'6'-12'-1765,"-5"-1"1711,10 1 1,-8 1 33,5 3 1,-4 2-4,4 6 1,-3-1-156,3-3 178,-5 2 0,13-3 0,-2 5 0</inkml:trace>
  <inkml:trace contextRef="#ctx0" brushRef="#br0" timeOffset="2">27937 8806 7929,'-8'0'299,"-1"0"-43,7 0 1,-5-2 334,3-2-363,2 3 0,-3-6 563,5 3-498,0 2 0,0-5 424,0 3-373,0 3 1,0-6 378,0 3-455,0 3 1,0-6 486,0 3-208,0 2-91,0-9-218,5 4 0,-2-4 217,5 3-234,0-3 0,5 5-10,-1-2 1,-3-1-24,-1 4-28,0 1 1,5 0-134,-1 0 1,-4 0 90,0 4 185,1 0-346,3 0 1,1 0 77,-1 0 0,-4 1-49,0 3 0,-1-1-11,2 5-52,2 1 0,-9 3 69,7 0 0,-5-3-11,4-1 0,-5 0 68,1 5 1,2-1-30,-2 0 1,1 1-19,-1-1 0,-2 5 19,2-1 1,1 1-32,-1-5 0,1 1 8,-5-1 1,4 5-2,0-1 1,0 1-21,-4-5 1,4 0 33,0 1 0,0-1-29,-4 1 1,2-1 20,2 1 1,-3-1-10,3 0 1,-2 1 3,-2-1 1,0 1 133,0-1 1,0 0-22,0 1 41,0-1 1,0 1 19,0-1 0,-2 0-113,-2 1 0,3-1 39,-3 1 1,-2 0-19,2 4 0,-1-3 30,0 2 0,4-2-24,-3-2 0,-2 1-49,2-1 0,0 2 11,4 2 1,-4-2-13,0 3 0,-2-3 24,2-2 1,3 5-4,-3-1 0,2 2-41,2-1 1,-4-4 41,0 4 0,0-2-14,4 2 1,-1-4 3,-4 4 1,4-3-81,-3-2 0,3 5 30,1-1 0,0 1-20,0-5 0,0 0 38,0 1 0,-2-1-9,-2 1 0,3-1-135,-3 0 1,2 1 119,2-1 0,0 1-8,0-1 0,0-4 2,0 1 0,0-1-106,0 4 1,0-3-43,0-1-20,0 0 72,0 4 0,0-3 19,0-1 12,0-5 1,2 6-51,2-4 167,-3-1-145,5-4 110,-1 0 0,-2 0 11,5 0 19,-5 0 0,8 0-48,-4 0 1,1 0 30,0 0 0,-4 0-31,5 0 18,-7 0 1,5 0-15,-2 0 13,-4 0 46,4 0 8,1 0 54,-5-6 20,5 5 10,-6-5-79,5 6-11,-3 0 0,3-1-13,-5-3 1,2 2 110,2-2-49,-3 3 1,5-1 109,-6-2-80,0 3-1,0-5-111,0 6 0,0-1 117,0-3-85,0 3 62,0-5 28,0 6 28,0-5 6,0 3-97,0-3 43,0 5-206,0 0 147,-6 0 1,3 0 182,-5 0-137,5 0-99,-8 0 1,9 1 21,-7 3 1,5-1 3,-4 5 1,4-5-11,-5 1 1,7 3 22,-2 1 0,-2-1 33,2 1 1,-4-3-37,4 3 1,-2-4 12,2 4-16,2 0 1,-7 5-2,5-1 0,0-3 30,4-1 4,-6 0-23,5 4 0,-5 1-12,6-1 1,-4-3 113,0-1-110,0 0 0,4 4 61,0 1 0,0-5-50,0 0 0,0-3 131,0 3-114,-6 0 1,5 5 7,-3-1 1,2-4-68,2 0 107,0 1-155,0 3 0,0 1 84,0-1 0,0-4-21,0 0 0,0-3 43,0 3-72,0 0 0,0 5 8,0-1 0,0-4 2,0 0 1,0-3-19,0 3 35,0 0 0,0 5-86,0-1 0,0-4 69,0 0 0,0-3-72,0 3 63,6 0-14,-5 5 1,5-1-11,-6 0 0,1-3 2,3-1 0,-2-4-7,2 4 0,-3-4 21,-1 5 1,0-5 8,0 4 1,2-4-14,2 5 1,-3-5-73,3 4 69,-2-5 0,-1 6-46,3-5 57,-3 6 1,5-7-1,-6 5 1,4-4 2,0 5-29,0-7-26,-4 9 0,2-5 20,2 2-47,-3 3 1,5-4 59,-6 5 0,0-3-67,0-1 0,0-4 73,0 4 0,0-4-7,0 5 1,0-1 117,0 4 0,0-3-82,0-1 1,0 0 259,0 5-156,0-1 201,-6 6-120,-1 1-290,-5 6 0,1-6 82,3-2 0,-2-3-14,6-2 0,-4-4-93,3 1 0,0-3 76,1 3 1,1 0-58,-5-4 1,4 0 67,-5-1 1,5-2-163,-4 2 1,4-3-137,-4-1-19,-1 6 1,-3-5-226,0 3 1,-1-3-270,1-1 1,-1 0-669,1 0 1,-1-1 727,1-3 1,0 3-326,-1-4 0,1 4 131,-1 1 978,7 0 0,-11-5 0,3-2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15T05:02:10.807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23967 4986 8105,'0'-7'-489,"0"-4"0,-5 4 0,-2-5 0</inkml:trace>
  <inkml:trace contextRef="#ctx0" brushRef="#br0" timeOffset="1">21027 4229 7134,'0'-8'1139,"0"0"-881,0 5-308,0-3 168,0 6-279,0 0 1,6 0-1,1 0 1</inkml:trace>
  <inkml:trace contextRef="#ctx0" brushRef="#br0" timeOffset="2">22913 4105 7991,'0'-12'0,"-2"-1"0,-2 1 664,3 5 60,-10-4-887,9 10 98,-9-5-860,10 6 624,-4 0-554,5 6 379,0 1 476,0 5 0,-6 0 0,-1 1 0</inkml:trace>
  <inkml:trace contextRef="#ctx0" brushRef="#br0" timeOffset="3">21610 4738 7867,'-4'-9'128,"0"1"-26,0 5 287,4-2-489,0-1 130,0 5-239,0-5-116,0 6-1088,0 0 1247,0 6 166,0-5 0,5 10 0,2-4 0</inkml:trace>
  <inkml:trace contextRef="#ctx0" brushRef="#br0" timeOffset="4">22950 4763 7709,'0'-7'-851,"0"-4"766,0 9 50,0-3-264,0 5-145,0 0 444,0 5 0,-6 2 0,0 6 0</inkml:trace>
  <inkml:trace contextRef="#ctx0" brushRef="#br0" timeOffset="5">21697 5321 7899,'0'-13'-670,"0"1"549,0 5 0,0 0 308,0 3-181,0 3 0,-1-5-208,-4 6-246,4 0 448,-4 0 0,-1-6 0,-1 0 0</inkml:trace>
  <inkml:trace contextRef="#ctx0" brushRef="#br0" timeOffset="6">22702 4229 7965,'0'-8'-1094,"0"0"436,5 5 658,-3-3 0,3 6 0,6 0 0,3 0 0</inkml:trace>
  <inkml:trace contextRef="#ctx0" brushRef="#br0" timeOffset="7">23632 4800 8096,'-4'-13'-652,"0"1"1174,0 5-128,4-4-42,0 10-186,0-5-305,0 6-320,0 0 0,11 6 1,3 1-1</inkml:trace>
  <inkml:trace contextRef="#ctx0" brushRef="#br0" timeOffset="8">23744 4800 8096,'-7'-6'-347,"3"-2"331,-3 2 544,6 1-11,-10 5-335,9 0-801,-9 0 282,10 5 203,-5-3 1,6 9-944,0-3 558,0-2 519,6 5 0,1 1 0,5 7 0</inkml:trace>
  <inkml:trace contextRef="#ctx0" brushRef="#br0" timeOffset="9">24625 4911 8163,'-13'-5'658,"1"-3"0,4 1 364,-1-2-528,7 7-136,-9-9-538,9 9 284,-3-3-1183,-1 5 908,5 0 0,-6 1-1694,3 3 1865,2-2 0,-9 14 0,4-2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15T05:02:11.029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20915 7144 8447,'-12'-6'227,"0"1"-891,-1-4 0,5 0-350,0 5 667,-1-6 347,3 9 0,-1-9 0,3 6 0,2-6 0,2-2 0,7-7 0</inkml:trace>
  <inkml:trace contextRef="#ctx0" brushRef="#br0" timeOffset="1">22106 4452 8362,'-7'-5'-98,"1"2"459,1-5-310,4 0 150,-10-5 325,4 1-161,0 5-1219,-4 1 210,10 6 644,-5 0 0,12 6 0,1 1 0</inkml:trace>
  <inkml:trace contextRef="#ctx0" brushRef="#br0" timeOffset="2">26734 4589 8084,'-7'-13'-616,"-4"1"38,2 0 494,4 5-183,-6 1 557,9 6-200,-3 6 36,5 1 1,4 5-80,0 0 1,4-3-279,-3-1 0,4-4 231,0 4 0,7 1 0,3 3 0</inkml:trace>
  <inkml:trace contextRef="#ctx0" brushRef="#br0" timeOffset="3">29550 4428 8158,'5'-7'-633,"-4"1"582,5 6 1032,-6 0-462,0 0 1,-1 4-938,-4 1 0,3-1 106,-7-4 0,5 0 312,-4 0 0,0 5 0,-5 2 0</inkml:trace>
  <inkml:trace contextRef="#ctx0" brushRef="#br0" timeOffset="4">25754 7826 8088,'-5'-17'0,"1"1"0,-1 1 381,1 6-139,2-2 0,-3 10-35,5-5-148,0 6 1,0 2-30,0 2-283,0-3-155,0 5 344,5-1-171,-3-3 224,9 3 1,-9-5-189,7 0 0,-5 0-66,4 0-121,-5 0 37,8 0 127,-4 0 0,1-1-56,0-3 1,-4 2 277,5-2 0,-7-3 0,10 0 0,-6-5 0</inkml:trace>
  <inkml:trace contextRef="#ctx0" brushRef="#br0" timeOffset="5">20184 7417 8183,'0'-13'-1024,"0"1"1328,0 5-151,0-4 315,0 10-176,0-5-316,0 6-12,0 0 4,0 6 1,1-5 18,3 3 1,-3-1-408,4 1 262,-4-3 0,-1 6-387,0-3 91,0-2 87,0 3 137,0-5 143,0 0 87,5 0 0,-2 0 0,5 0 0,-5 0 0,8-5 0,-8-2 0,5-6 0,-5 1 0,4 0 0,-3-1 0,-3-5 0,10 4 0,-4-3 0</inkml:trace>
  <inkml:trace contextRef="#ctx0" brushRef="#br0" timeOffset="6">21474 4899 6401,'0'-12'475,"-6"5"-376,5-4 0,-5 8 7,6-5 4,-5 5 13,3-3 26,-3 6-376,5 0 218,-6 0-285,5 0 245,-5 0 0,6 2-430,0 2 287,0 3 192,6 5 0,-5 1 0,5-1 0</inkml:trace>
  <inkml:trace contextRef="#ctx0" brushRef="#br0" timeOffset="7">25828 4812 8205,'0'-7'-595,"0"-4"0,0 8 685,0-5 1,-1 5 208,-4-1-89,4 3-52,-4-5 34,5 5-273,0-4 141,0 5-911,0 0 684,5 0 0,-2 0-52,5 0-95,-5 0 113,8 0 101,-4 0 1,1 0 99,0 0 0,-1 1 0,1 3 0,4-3 0,-6 5 0</inkml:trace>
  <inkml:trace contextRef="#ctx0" brushRef="#br0" timeOffset="8">30095 4651 6310,'7'0'126,"0"0"-18,-3 0 17,-2 0-2,3 0 45,-5 0-24,0 0 1,4-1-85,1-4 61,-1 4-159,-4-5 145,0 1-124,0 4 1,0-6 104,0 3-214,0 2 1,-2-3-128,-2 5-231,3 0-11,-5-6 495,6 5 0,0-5 0,0 6 0</inkml:trace>
  <inkml:trace contextRef="#ctx0" brushRef="#br0" timeOffset="9">25927 14585 8459,'0'-18'0,"-1"-1"0,-3-6 0,2 6-530,-2 2 1,1 9-270,-1 4 799,3 3 0,-10 12 0,4 2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15T05:02:11.039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21312 4837 8100,'0'-12'-1262,"-5"5"1217,4-4-42,-5 9-254,6-3 201,0 5-130,0 0 270,6 0 0,0 0 0,7 0 0</inkml:trace>
  <inkml:trace contextRef="#ctx0" brushRef="#br0" timeOffset="1">21796 4763 8100,'-4'-20'423,"0"4"-1595,0 2 524,-2 1 564,5 7 84,1 0 0,12 6 0,8 0 0</inkml:trace>
</inkml:ink>
</file>

<file path=ppt/media/image1.png>
</file>

<file path=ppt/media/image11.png>
</file>

<file path=ppt/media/image18.png>
</file>

<file path=ppt/media/image19.png>
</file>

<file path=ppt/media/image2.jpeg>
</file>

<file path=ppt/media/image3.tiff>
</file>

<file path=ppt/media/image4.jpeg>
</file>

<file path=ppt/media/image5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JP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D6994D-7CB3-B746-B83B-9E62FBB679ED}" type="datetimeFigureOut">
              <a:rPr lang="en-JP" smtClean="0"/>
              <a:t>2023/05/15</a:t>
            </a:fld>
            <a:endParaRPr lang="en-JP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JP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876DA4-9C9F-B647-80B9-7C76A31251C3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572449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JP" dirty="0"/>
              <a:t>SELECT s. location</a:t>
            </a:r>
          </a:p>
          <a:p>
            <a:r>
              <a:rPr lang="en-JP" dirty="0"/>
              <a:t>FROM sensor s, Observation o, takes t</a:t>
            </a:r>
          </a:p>
          <a:p>
            <a:r>
              <a:rPr lang="en-JP" dirty="0"/>
              <a:t>WHERE</a:t>
            </a:r>
          </a:p>
          <a:p>
            <a:r>
              <a:rPr lang="en-JP" dirty="0"/>
              <a:t>s.id = t.id AND </a:t>
            </a:r>
          </a:p>
          <a:p>
            <a:r>
              <a:rPr lang="en-JP" dirty="0"/>
              <a:t>o.ID = t.ID AND</a:t>
            </a:r>
          </a:p>
          <a:p>
            <a:r>
              <a:rPr lang="en-JP" dirty="0"/>
              <a:t>o.pollutant = “PM2.5” AND</a:t>
            </a:r>
          </a:p>
          <a:p>
            <a:r>
              <a:rPr lang="en-JP" dirty="0"/>
              <a:t>o.value &gt; 15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876DA4-9C9F-B647-80B9-7C76A31251C3}" type="slidenum">
              <a:rPr lang="en-JP" smtClean="0"/>
              <a:t>32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7641993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BB4619-9AC9-AC41-9231-1890A034C7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BA8196-A420-044D-8A33-F86C857E69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8CB00E-954C-B446-B892-00EF4C44AB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94FA5-EE5C-244E-847B-3778EEDFBCA7}" type="datetimeFigureOut">
              <a:rPr lang="en-JP" smtClean="0"/>
              <a:t>2023/05/15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671925-4718-5145-9786-AED44BA61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7C2632-3540-0C46-BB33-C95A276C6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AB3E1-C26C-714F-9175-8F8221CBF0DF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42294137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2FA84-21C9-FE44-981E-1E0012A8A8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EA2FEF-3290-874E-A99A-4405F5354D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D771D0-87A3-2F4C-BAD9-1F2E20C5B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94FA5-EE5C-244E-847B-3778EEDFBCA7}" type="datetimeFigureOut">
              <a:rPr lang="en-JP" smtClean="0"/>
              <a:t>2023/05/15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7FCF0D-E925-6242-A133-C8ACE3592E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9E87B4-3B18-E545-87DF-9E27526D5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AB3E1-C26C-714F-9175-8F8221CBF0DF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9295409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2FCF655-9C60-E64F-8702-FC6F6CF1D0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D61295-024A-8E4F-A2A4-708D8B00DC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E1D472-8271-804C-85A0-3A293FB26A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94FA5-EE5C-244E-847B-3778EEDFBCA7}" type="datetimeFigureOut">
              <a:rPr lang="en-JP" smtClean="0"/>
              <a:t>2023/05/15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06832C-FABF-3B45-B744-E6A554711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667806-825D-6C49-878C-0F73E01EB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AB3E1-C26C-714F-9175-8F8221CBF0DF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4683203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9B795-C07F-CA44-B47D-0E0D0FE43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36AC1E-A5EA-B140-A80F-DFF03D65E9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DD3BE8-786C-2041-9CD8-863EF8672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94FA5-EE5C-244E-847B-3778EEDFBCA7}" type="datetimeFigureOut">
              <a:rPr lang="en-JP" smtClean="0"/>
              <a:t>2023/05/15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125E4-EF16-7F48-8DB3-AEB95845D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EA18DF-3511-3C4A-8FFE-3E40160A5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AB3E1-C26C-714F-9175-8F8221CBF0DF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5429187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BCD7B-58DC-6B47-AA01-6720B86F1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80DE1B-61BE-E74B-AF24-FBD5917E65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DC2D37-C272-9040-875E-5B7777869E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94FA5-EE5C-244E-847B-3778EEDFBCA7}" type="datetimeFigureOut">
              <a:rPr lang="en-JP" smtClean="0"/>
              <a:t>2023/05/15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6BD51C-ABF5-1B46-8DCC-2897DBFCB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A47D2D-CB3D-5941-9B80-D08D673A2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AB3E1-C26C-714F-9175-8F8221CBF0DF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1929468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76C6D-8D85-3241-9E78-72FE57696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37AAD8-ADD3-6042-9E02-39D5A17B5F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0F524C-B86B-DE44-9862-E6DD6E8E51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739F8F-2BD5-664B-B734-34CB38E503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94FA5-EE5C-244E-847B-3778EEDFBCA7}" type="datetimeFigureOut">
              <a:rPr lang="en-JP" smtClean="0"/>
              <a:t>2023/05/15</a:t>
            </a:fld>
            <a:endParaRPr lang="en-J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8BDBC4-E38D-0147-856A-1B92C3F2C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C0C650-17D3-A849-B134-DB81DDA4C1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AB3E1-C26C-714F-9175-8F8221CBF0DF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42733065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41970-43B4-1C42-B020-921FCD32F1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7A5F2F-1E85-A545-AC7F-58033B9D9A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2D8237-BF72-ED4D-A2AF-5647A73C2D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9C4799-CCF2-2549-8F22-A7A5EFE4EE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69CABE5-1EDB-7A4C-B149-5CC985282A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5BF2940-227A-F841-92EA-F07DB8465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94FA5-EE5C-244E-847B-3778EEDFBCA7}" type="datetimeFigureOut">
              <a:rPr lang="en-JP" smtClean="0"/>
              <a:t>2023/05/15</a:t>
            </a:fld>
            <a:endParaRPr lang="en-JP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A9D034-A25E-5D4C-84B0-66F8D9A8F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DA86C88-7819-664D-9038-7C6AFBBDE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AB3E1-C26C-714F-9175-8F8221CBF0DF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172411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63CBB-7F7B-0646-8287-7FB33FDB8B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77B401-097D-974E-9274-008748C53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94FA5-EE5C-244E-847B-3778EEDFBCA7}" type="datetimeFigureOut">
              <a:rPr lang="en-JP" smtClean="0"/>
              <a:t>2023/05/15</a:t>
            </a:fld>
            <a:endParaRPr lang="en-JP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40A48A-81ED-BA43-AD11-86C1437A52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20283F-852A-8C4C-A368-24AC22973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AB3E1-C26C-714F-9175-8F8221CBF0DF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7868607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D0CD3D-DE4B-6A4D-B978-11BB6CBCE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94FA5-EE5C-244E-847B-3778EEDFBCA7}" type="datetimeFigureOut">
              <a:rPr lang="en-JP" smtClean="0"/>
              <a:t>2023/05/15</a:t>
            </a:fld>
            <a:endParaRPr lang="en-JP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D994EC-D6B1-454D-8DEF-4BD51D85C0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F28-09B2-A84B-9C65-3792810A50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AB3E1-C26C-714F-9175-8F8221CBF0DF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8285440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E42F4-28EF-D64C-9A73-8A7CA109D1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10A109-2599-9748-90FE-30D3A338B0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316153-E451-414E-A333-F41F33551D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82C0BC-FB4B-E14D-9B83-40BCFEE91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94FA5-EE5C-244E-847B-3778EEDFBCA7}" type="datetimeFigureOut">
              <a:rPr lang="en-JP" smtClean="0"/>
              <a:t>2023/05/15</a:t>
            </a:fld>
            <a:endParaRPr lang="en-J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D6BC43-5B25-3949-8331-B1C4B651E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B08050-876A-C64E-840E-701983B21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AB3E1-C26C-714F-9175-8F8221CBF0DF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309599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A285D7-AFB8-E44D-94E5-33DD17BDB5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04DF74A-CADB-324B-904A-45DC035B47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JP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D16824-1B30-4F4F-B3FA-CA47178DEC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4E7EBA-EB90-F643-AA7F-03B808B3D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94FA5-EE5C-244E-847B-3778EEDFBCA7}" type="datetimeFigureOut">
              <a:rPr lang="en-JP" smtClean="0"/>
              <a:t>2023/05/15</a:t>
            </a:fld>
            <a:endParaRPr lang="en-J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5D8E73-E3DF-9145-AE96-AD89224689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CEEB76-5156-7D4C-AF59-F116EB25FE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AB3E1-C26C-714F-9175-8F8221CBF0DF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496884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91F9E24-8051-F541-AF0B-687260C20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6C43E8-38A7-2F4E-BDC0-0934AFD330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6EE347-69BE-AD4A-8C6B-52BD062AD1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694FA5-EE5C-244E-847B-3778EEDFBCA7}" type="datetimeFigureOut">
              <a:rPr lang="en-JP" smtClean="0"/>
              <a:t>2023/05/15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B48F38-6C49-0443-9544-F035724ED5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F0D2FB-061A-5045-85CB-532D2EE40B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4AB3E1-C26C-714F-9175-8F8221CBF0DF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7908233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JP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customXml" Target="../ink/ink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customXml" Target="../ink/ink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273EF-A287-0E43-8D92-55D31DFA66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73892" y="868362"/>
            <a:ext cx="12339783" cy="2387600"/>
          </a:xfrm>
        </p:spPr>
        <p:txBody>
          <a:bodyPr>
            <a:normAutofit/>
          </a:bodyPr>
          <a:lstStyle/>
          <a:p>
            <a:r>
              <a:rPr lang="en-JP" dirty="0"/>
              <a:t>Entity-Relation Model, Keys and Constraints, and SELECT using JOIN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D68A04-B3BC-1043-BB25-BA08BA86354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JP" dirty="0"/>
              <a:t>by</a:t>
            </a:r>
          </a:p>
          <a:p>
            <a:r>
              <a:rPr lang="en-JP" dirty="0"/>
              <a:t>RAGE Uday Kiran</a:t>
            </a:r>
          </a:p>
        </p:txBody>
      </p:sp>
    </p:spTree>
    <p:extLst>
      <p:ext uri="{BB962C8B-B14F-4D97-AF65-F5344CB8AC3E}">
        <p14:creationId xmlns:p14="http://schemas.microsoft.com/office/powerpoint/2010/main" val="265859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06355-FF68-4546-ABF0-6F13427FC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/>
              <a:t>Mini-World (Class-1)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3602BB-874E-714E-ABBD-2C6E3AF56B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411" t="30355" r="24409" b="50149"/>
          <a:stretch/>
        </p:blipFill>
        <p:spPr>
          <a:xfrm>
            <a:off x="249914" y="3591383"/>
            <a:ext cx="2319910" cy="1874814"/>
          </a:xfrm>
          <a:prstGeom prst="rect">
            <a:avLst/>
          </a:prstGeom>
        </p:spPr>
      </p:pic>
      <p:sp>
        <p:nvSpPr>
          <p:cNvPr id="6" name="Rectangular Callout 5">
            <a:extLst>
              <a:ext uri="{FF2B5EF4-FFF2-40B4-BE49-F238E27FC236}">
                <a16:creationId xmlns:a16="http://schemas.microsoft.com/office/drawing/2014/main" id="{1C938015-864E-8F41-BB9F-4FCED535359C}"/>
              </a:ext>
            </a:extLst>
          </p:cNvPr>
          <p:cNvSpPr/>
          <p:nvPr/>
        </p:nvSpPr>
        <p:spPr>
          <a:xfrm>
            <a:off x="1946246" y="3429000"/>
            <a:ext cx="1610686" cy="732193"/>
          </a:xfrm>
          <a:prstGeom prst="wedgeRectCallout">
            <a:avLst>
              <a:gd name="adj1" fmla="val -31651"/>
              <a:gd name="adj2" fmla="val 8561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Entities and Relations???</a:t>
            </a:r>
          </a:p>
        </p:txBody>
      </p:sp>
      <p:pic>
        <p:nvPicPr>
          <p:cNvPr id="8" name="Picture 2" descr="Dexter | Cartoon network characters, Dexter cartoon, Old cartoon network">
            <a:extLst>
              <a:ext uri="{FF2B5EF4-FFF2-40B4-BE49-F238E27FC236}">
                <a16:creationId xmlns:a16="http://schemas.microsoft.com/office/drawing/2014/main" id="{629F1A99-9CC6-4A49-8CBA-93DC79A34B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3620" y="4079348"/>
            <a:ext cx="1189756" cy="1512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Oval Callout 8">
            <a:extLst>
              <a:ext uri="{FF2B5EF4-FFF2-40B4-BE49-F238E27FC236}">
                <a16:creationId xmlns:a16="http://schemas.microsoft.com/office/drawing/2014/main" id="{309EF5AC-2376-1445-8C0E-5657FE1438FE}"/>
              </a:ext>
            </a:extLst>
          </p:cNvPr>
          <p:cNvSpPr/>
          <p:nvPr/>
        </p:nvSpPr>
        <p:spPr>
          <a:xfrm>
            <a:off x="8349245" y="2902591"/>
            <a:ext cx="2397051" cy="1190199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Let me explain about entities first</a:t>
            </a:r>
          </a:p>
        </p:txBody>
      </p:sp>
    </p:spTree>
    <p:extLst>
      <p:ext uri="{BB962C8B-B14F-4D97-AF65-F5344CB8AC3E}">
        <p14:creationId xmlns:p14="http://schemas.microsoft.com/office/powerpoint/2010/main" val="39782325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7017B1-D14D-9C4F-9B93-1ACCBAC13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/>
              <a:t>Entities and their attributes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A93536-89A5-9E4C-AF46-D81B77E0F6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JP" dirty="0"/>
              <a:t>Entity</a:t>
            </a:r>
          </a:p>
          <a:p>
            <a:pPr lvl="1"/>
            <a:r>
              <a:rPr lang="en-JP" dirty="0"/>
              <a:t>Object in the real-world with </a:t>
            </a:r>
            <a:r>
              <a:rPr lang="en-JP" u="sng" dirty="0">
                <a:solidFill>
                  <a:srgbClr val="FF0000"/>
                </a:solidFill>
              </a:rPr>
              <a:t>independent existence</a:t>
            </a:r>
          </a:p>
          <a:p>
            <a:pPr lvl="1"/>
            <a:endParaRPr lang="en-JP" u="sng" dirty="0"/>
          </a:p>
          <a:p>
            <a:r>
              <a:rPr lang="en-JP" dirty="0"/>
              <a:t>Attributes</a:t>
            </a:r>
          </a:p>
          <a:p>
            <a:pPr lvl="1"/>
            <a:r>
              <a:rPr lang="en-JP" dirty="0"/>
              <a:t>Properties that describe an entity</a:t>
            </a:r>
          </a:p>
        </p:txBody>
      </p:sp>
    </p:spTree>
    <p:extLst>
      <p:ext uri="{BB962C8B-B14F-4D97-AF65-F5344CB8AC3E}">
        <p14:creationId xmlns:p14="http://schemas.microsoft.com/office/powerpoint/2010/main" val="27762939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06355-FF68-4546-ABF0-6F13427FC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/>
              <a:t>Mini-World (Class-1)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3602BB-874E-714E-ABBD-2C6E3AF56B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411" t="30355" r="24409" b="50149"/>
          <a:stretch/>
        </p:blipFill>
        <p:spPr>
          <a:xfrm>
            <a:off x="249914" y="3591383"/>
            <a:ext cx="2319910" cy="1874814"/>
          </a:xfrm>
          <a:prstGeom prst="rect">
            <a:avLst/>
          </a:prstGeom>
        </p:spPr>
      </p:pic>
      <p:sp>
        <p:nvSpPr>
          <p:cNvPr id="6" name="Rectangular Callout 5">
            <a:extLst>
              <a:ext uri="{FF2B5EF4-FFF2-40B4-BE49-F238E27FC236}">
                <a16:creationId xmlns:a16="http://schemas.microsoft.com/office/drawing/2014/main" id="{1C938015-864E-8F41-BB9F-4FCED535359C}"/>
              </a:ext>
            </a:extLst>
          </p:cNvPr>
          <p:cNvSpPr/>
          <p:nvPr/>
        </p:nvSpPr>
        <p:spPr>
          <a:xfrm>
            <a:off x="1946246" y="3429000"/>
            <a:ext cx="1610686" cy="732193"/>
          </a:xfrm>
          <a:prstGeom prst="wedgeRectCallout">
            <a:avLst>
              <a:gd name="adj1" fmla="val -31651"/>
              <a:gd name="adj2" fmla="val 8561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Entities  </a:t>
            </a:r>
          </a:p>
        </p:txBody>
      </p:sp>
      <p:pic>
        <p:nvPicPr>
          <p:cNvPr id="8" name="Picture 2" descr="Dexter | Cartoon network characters, Dexter cartoon, Old cartoon network">
            <a:extLst>
              <a:ext uri="{FF2B5EF4-FFF2-40B4-BE49-F238E27FC236}">
                <a16:creationId xmlns:a16="http://schemas.microsoft.com/office/drawing/2014/main" id="{629F1A99-9CC6-4A49-8CBA-93DC79A34B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80985" y="3953593"/>
            <a:ext cx="1189756" cy="1512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E5FF98A-EE13-244E-B071-CCFAD3E8FC64}"/>
              </a:ext>
            </a:extLst>
          </p:cNvPr>
          <p:cNvSpPr txBox="1"/>
          <p:nvPr/>
        </p:nvSpPr>
        <p:spPr>
          <a:xfrm>
            <a:off x="4513277" y="2013358"/>
            <a:ext cx="1869486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dirty="0"/>
              <a:t>Sensors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JP" dirty="0"/>
              <a:t>name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JP" dirty="0"/>
              <a:t>id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JP" dirty="0"/>
              <a:t>address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JP" dirty="0"/>
              <a:t>location</a:t>
            </a:r>
          </a:p>
          <a:p>
            <a:endParaRPr lang="en-JP" dirty="0"/>
          </a:p>
          <a:p>
            <a:endParaRPr lang="en-JP" dirty="0"/>
          </a:p>
          <a:p>
            <a:r>
              <a:rPr lang="en-JP" dirty="0"/>
              <a:t>Observations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JP" dirty="0"/>
              <a:t>ID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JP" dirty="0"/>
              <a:t>Pollutants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JP" dirty="0"/>
              <a:t>values</a:t>
            </a:r>
          </a:p>
        </p:txBody>
      </p:sp>
      <p:sp>
        <p:nvSpPr>
          <p:cNvPr id="10" name="Oval Callout 9">
            <a:extLst>
              <a:ext uri="{FF2B5EF4-FFF2-40B4-BE49-F238E27FC236}">
                <a16:creationId xmlns:a16="http://schemas.microsoft.com/office/drawing/2014/main" id="{10A49A5A-D096-EB40-B72E-D8F84121D2F4}"/>
              </a:ext>
            </a:extLst>
          </p:cNvPr>
          <p:cNvSpPr/>
          <p:nvPr/>
        </p:nvSpPr>
        <p:spPr>
          <a:xfrm>
            <a:off x="9047228" y="2604897"/>
            <a:ext cx="2397051" cy="1190199"/>
          </a:xfrm>
          <a:prstGeom prst="wedgeEllipseCallout">
            <a:avLst>
              <a:gd name="adj1" fmla="val 29213"/>
              <a:gd name="adj2" fmla="val 5968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Ok. Let us represent Entities and attributes</a:t>
            </a:r>
          </a:p>
        </p:txBody>
      </p:sp>
    </p:spTree>
    <p:extLst>
      <p:ext uri="{BB962C8B-B14F-4D97-AF65-F5344CB8AC3E}">
        <p14:creationId xmlns:p14="http://schemas.microsoft.com/office/powerpoint/2010/main" val="32973997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36D69D3-7EC5-6248-898C-17C4DEEC5B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8504" y="0"/>
            <a:ext cx="5694991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2F00BEF-4655-B145-BED0-FF3E52D73AC3}"/>
              </a:ext>
            </a:extLst>
          </p:cNvPr>
          <p:cNvSpPr txBox="1"/>
          <p:nvPr/>
        </p:nvSpPr>
        <p:spPr>
          <a:xfrm>
            <a:off x="9295002" y="411061"/>
            <a:ext cx="772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dirty="0"/>
              <a:t>Step 1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6D45ECF-7AF6-EB4E-B725-CB0BE4AAE5FB}"/>
              </a:ext>
            </a:extLst>
          </p:cNvPr>
          <p:cNvCxnSpPr>
            <a:stCxn id="5" idx="1"/>
          </p:cNvCxnSpPr>
          <p:nvPr/>
        </p:nvCxnSpPr>
        <p:spPr>
          <a:xfrm flipH="1">
            <a:off x="8388991" y="595727"/>
            <a:ext cx="90601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FEEF5651-6E12-7F4F-8D12-10C95B7D3440}"/>
              </a:ext>
            </a:extLst>
          </p:cNvPr>
          <p:cNvSpPr txBox="1"/>
          <p:nvPr/>
        </p:nvSpPr>
        <p:spPr>
          <a:xfrm>
            <a:off x="9295002" y="1477861"/>
            <a:ext cx="772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dirty="0"/>
              <a:t>Step 2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616EA41-5699-8D46-807C-2070AC02BE45}"/>
              </a:ext>
            </a:extLst>
          </p:cNvPr>
          <p:cNvCxnSpPr>
            <a:stCxn id="6" idx="1"/>
          </p:cNvCxnSpPr>
          <p:nvPr/>
        </p:nvCxnSpPr>
        <p:spPr>
          <a:xfrm flipH="1">
            <a:off x="8388991" y="1662527"/>
            <a:ext cx="90601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EC516F6-33C0-CB43-A786-6D7871BAE954}"/>
              </a:ext>
            </a:extLst>
          </p:cNvPr>
          <p:cNvSpPr txBox="1"/>
          <p:nvPr/>
        </p:nvSpPr>
        <p:spPr>
          <a:xfrm>
            <a:off x="9539766" y="2544661"/>
            <a:ext cx="772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dirty="0"/>
              <a:t>Step 3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B4B9661-7C91-FB4F-BF60-87841F4BB673}"/>
              </a:ext>
            </a:extLst>
          </p:cNvPr>
          <p:cNvCxnSpPr>
            <a:stCxn id="9" idx="1"/>
          </p:cNvCxnSpPr>
          <p:nvPr/>
        </p:nvCxnSpPr>
        <p:spPr>
          <a:xfrm flipH="1">
            <a:off x="8633755" y="2729327"/>
            <a:ext cx="90601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21663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Dexter | Cartoon network characters, Dexter cartoon, Old cartoon network">
            <a:extLst>
              <a:ext uri="{FF2B5EF4-FFF2-40B4-BE49-F238E27FC236}">
                <a16:creationId xmlns:a16="http://schemas.microsoft.com/office/drawing/2014/main" id="{75ED37ED-515B-7743-AC2D-6150A51CE8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244" y="5211942"/>
            <a:ext cx="1189756" cy="1512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val Callout 4">
            <a:extLst>
              <a:ext uri="{FF2B5EF4-FFF2-40B4-BE49-F238E27FC236}">
                <a16:creationId xmlns:a16="http://schemas.microsoft.com/office/drawing/2014/main" id="{412E3DBC-F6A8-4F46-9D77-3B82497E593E}"/>
              </a:ext>
            </a:extLst>
          </p:cNvPr>
          <p:cNvSpPr/>
          <p:nvPr/>
        </p:nvSpPr>
        <p:spPr>
          <a:xfrm>
            <a:off x="909907" y="3429001"/>
            <a:ext cx="3502702" cy="1782942"/>
          </a:xfrm>
          <a:prstGeom prst="wedgeEllipseCallout">
            <a:avLst>
              <a:gd name="adj1" fmla="val -32382"/>
              <a:gd name="adj2" fmla="val 625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algn="ctr">
              <a:buAutoNum type="arabicPeriod"/>
            </a:pPr>
            <a:r>
              <a:rPr lang="en-JP" dirty="0"/>
              <a:t>Entities are boxes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96816FF-B853-4849-B7E8-2914A84FFD4B}"/>
              </a:ext>
            </a:extLst>
          </p:cNvPr>
          <p:cNvSpPr/>
          <p:nvPr/>
        </p:nvSpPr>
        <p:spPr>
          <a:xfrm>
            <a:off x="8095376" y="2416029"/>
            <a:ext cx="2038525" cy="5956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Sensor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1699478-6221-4C46-B394-AF2A3C4A240A}"/>
              </a:ext>
            </a:extLst>
          </p:cNvPr>
          <p:cNvSpPr/>
          <p:nvPr/>
        </p:nvSpPr>
        <p:spPr>
          <a:xfrm>
            <a:off x="8095376" y="4690844"/>
            <a:ext cx="2038525" cy="5956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Observations</a:t>
            </a:r>
          </a:p>
        </p:txBody>
      </p:sp>
    </p:spTree>
    <p:extLst>
      <p:ext uri="{BB962C8B-B14F-4D97-AF65-F5344CB8AC3E}">
        <p14:creationId xmlns:p14="http://schemas.microsoft.com/office/powerpoint/2010/main" val="12824257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Dexter | Cartoon network characters, Dexter cartoon, Old cartoon network">
            <a:extLst>
              <a:ext uri="{FF2B5EF4-FFF2-40B4-BE49-F238E27FC236}">
                <a16:creationId xmlns:a16="http://schemas.microsoft.com/office/drawing/2014/main" id="{75ED37ED-515B-7743-AC2D-6150A51CE8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244" y="5211942"/>
            <a:ext cx="1189756" cy="1512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val Callout 4">
            <a:extLst>
              <a:ext uri="{FF2B5EF4-FFF2-40B4-BE49-F238E27FC236}">
                <a16:creationId xmlns:a16="http://schemas.microsoft.com/office/drawing/2014/main" id="{412E3DBC-F6A8-4F46-9D77-3B82497E593E}"/>
              </a:ext>
            </a:extLst>
          </p:cNvPr>
          <p:cNvSpPr/>
          <p:nvPr/>
        </p:nvSpPr>
        <p:spPr>
          <a:xfrm>
            <a:off x="909907" y="3429001"/>
            <a:ext cx="3502702" cy="1782942"/>
          </a:xfrm>
          <a:prstGeom prst="wedgeEllipseCallout">
            <a:avLst>
              <a:gd name="adj1" fmla="val -32382"/>
              <a:gd name="adj2" fmla="val 625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algn="ctr">
              <a:buAutoNum type="arabicPeriod"/>
            </a:pPr>
            <a:r>
              <a:rPr lang="en-JP" dirty="0"/>
              <a:t>Entities are boxes</a:t>
            </a:r>
          </a:p>
          <a:p>
            <a:pPr marL="342900" indent="-342900" algn="ctr">
              <a:buAutoNum type="arabicPeriod"/>
            </a:pPr>
            <a:r>
              <a:rPr lang="en-JP" dirty="0"/>
              <a:t>Attributes are ovels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96816FF-B853-4849-B7E8-2914A84FFD4B}"/>
              </a:ext>
            </a:extLst>
          </p:cNvPr>
          <p:cNvSpPr/>
          <p:nvPr/>
        </p:nvSpPr>
        <p:spPr>
          <a:xfrm>
            <a:off x="8095376" y="2416029"/>
            <a:ext cx="2038525" cy="5956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Sensor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1699478-6221-4C46-B394-AF2A3C4A240A}"/>
              </a:ext>
            </a:extLst>
          </p:cNvPr>
          <p:cNvSpPr/>
          <p:nvPr/>
        </p:nvSpPr>
        <p:spPr>
          <a:xfrm>
            <a:off x="8095376" y="4690844"/>
            <a:ext cx="2038525" cy="5956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Observations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0D4FDC6F-A6BA-354D-A3AF-709A0FC3E318}"/>
              </a:ext>
            </a:extLst>
          </p:cNvPr>
          <p:cNvSpPr/>
          <p:nvPr/>
        </p:nvSpPr>
        <p:spPr>
          <a:xfrm>
            <a:off x="7097086" y="1269533"/>
            <a:ext cx="1300294" cy="604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id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3587048-61B1-EC40-8E55-8BE1DA2167C4}"/>
              </a:ext>
            </a:extLst>
          </p:cNvPr>
          <p:cNvSpPr/>
          <p:nvPr/>
        </p:nvSpPr>
        <p:spPr>
          <a:xfrm>
            <a:off x="8549780" y="1269533"/>
            <a:ext cx="1300294" cy="604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address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6F21DC4-5E65-574C-B8D3-2D5651EB4A9A}"/>
              </a:ext>
            </a:extLst>
          </p:cNvPr>
          <p:cNvSpPr/>
          <p:nvPr/>
        </p:nvSpPr>
        <p:spPr>
          <a:xfrm>
            <a:off x="10016456" y="1269533"/>
            <a:ext cx="1375794" cy="604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location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38DCF229-190D-5841-9DE1-63EB3572771E}"/>
              </a:ext>
            </a:extLst>
          </p:cNvPr>
          <p:cNvSpPr/>
          <p:nvPr/>
        </p:nvSpPr>
        <p:spPr>
          <a:xfrm>
            <a:off x="6446939" y="2269221"/>
            <a:ext cx="1300294" cy="604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name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7F3E85E-7DF4-E548-998F-92F4CBF89F14}"/>
              </a:ext>
            </a:extLst>
          </p:cNvPr>
          <p:cNvCxnSpPr>
            <a:stCxn id="2" idx="5"/>
            <a:endCxn id="6" idx="0"/>
          </p:cNvCxnSpPr>
          <p:nvPr/>
        </p:nvCxnSpPr>
        <p:spPr>
          <a:xfrm>
            <a:off x="8206956" y="1785086"/>
            <a:ext cx="907683" cy="6309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DC06F14-F612-904D-9BD9-91F120068398}"/>
              </a:ext>
            </a:extLst>
          </p:cNvPr>
          <p:cNvCxnSpPr>
            <a:stCxn id="10" idx="6"/>
            <a:endCxn id="6" idx="1"/>
          </p:cNvCxnSpPr>
          <p:nvPr/>
        </p:nvCxnSpPr>
        <p:spPr>
          <a:xfrm>
            <a:off x="7747233" y="2571225"/>
            <a:ext cx="348143" cy="1426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13EED66-9D9C-DC41-9C26-97669720F690}"/>
              </a:ext>
            </a:extLst>
          </p:cNvPr>
          <p:cNvCxnSpPr>
            <a:stCxn id="8" idx="4"/>
            <a:endCxn id="6" idx="0"/>
          </p:cNvCxnSpPr>
          <p:nvPr/>
        </p:nvCxnSpPr>
        <p:spPr>
          <a:xfrm flipH="1">
            <a:off x="9114639" y="1873541"/>
            <a:ext cx="85288" cy="5424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9FF1B94-8B2F-B048-BEEF-22959AC54A61}"/>
              </a:ext>
            </a:extLst>
          </p:cNvPr>
          <p:cNvCxnSpPr>
            <a:cxnSpLocks/>
            <a:stCxn id="9" idx="4"/>
            <a:endCxn id="6" idx="0"/>
          </p:cNvCxnSpPr>
          <p:nvPr/>
        </p:nvCxnSpPr>
        <p:spPr>
          <a:xfrm flipH="1">
            <a:off x="9114639" y="1873541"/>
            <a:ext cx="1589714" cy="5424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4656D6BF-B5CB-674F-9E89-19C921D96668}"/>
              </a:ext>
            </a:extLst>
          </p:cNvPr>
          <p:cNvSpPr/>
          <p:nvPr/>
        </p:nvSpPr>
        <p:spPr>
          <a:xfrm>
            <a:off x="6096000" y="4690844"/>
            <a:ext cx="1218927" cy="60400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ID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650EC475-965A-124B-AAD6-47AB37F33AFE}"/>
              </a:ext>
            </a:extLst>
          </p:cNvPr>
          <p:cNvSpPr/>
          <p:nvPr/>
        </p:nvSpPr>
        <p:spPr>
          <a:xfrm>
            <a:off x="6578230" y="5928220"/>
            <a:ext cx="1517146" cy="5424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pollutant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0FF4D93D-95A7-1B48-A0E0-8263A859CF98}"/>
              </a:ext>
            </a:extLst>
          </p:cNvPr>
          <p:cNvCxnSpPr>
            <a:cxnSpLocks/>
            <a:stCxn id="7" idx="1"/>
            <a:endCxn id="19" idx="6"/>
          </p:cNvCxnSpPr>
          <p:nvPr/>
        </p:nvCxnSpPr>
        <p:spPr>
          <a:xfrm flipH="1">
            <a:off x="7314927" y="4988654"/>
            <a:ext cx="780449" cy="41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10BF73C-8ED8-8943-94BF-1BA8819B69EC}"/>
              </a:ext>
            </a:extLst>
          </p:cNvPr>
          <p:cNvCxnSpPr>
            <a:cxnSpLocks/>
            <a:stCxn id="7" idx="2"/>
            <a:endCxn id="21" idx="0"/>
          </p:cNvCxnSpPr>
          <p:nvPr/>
        </p:nvCxnSpPr>
        <p:spPr>
          <a:xfrm flipH="1">
            <a:off x="7336803" y="5286463"/>
            <a:ext cx="1777836" cy="6417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Oval 28">
            <a:extLst>
              <a:ext uri="{FF2B5EF4-FFF2-40B4-BE49-F238E27FC236}">
                <a16:creationId xmlns:a16="http://schemas.microsoft.com/office/drawing/2014/main" id="{0035DEB1-1D99-EB4E-8C2F-0CD7518E6682}"/>
              </a:ext>
            </a:extLst>
          </p:cNvPr>
          <p:cNvSpPr/>
          <p:nvPr/>
        </p:nvSpPr>
        <p:spPr>
          <a:xfrm>
            <a:off x="10356825" y="5928220"/>
            <a:ext cx="1517146" cy="5424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value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7B5AD974-B4B5-C244-934F-A045F5AC78DE}"/>
              </a:ext>
            </a:extLst>
          </p:cNvPr>
          <p:cNvCxnSpPr>
            <a:cxnSpLocks/>
            <a:stCxn id="7" idx="2"/>
            <a:endCxn id="29" idx="0"/>
          </p:cNvCxnSpPr>
          <p:nvPr/>
        </p:nvCxnSpPr>
        <p:spPr>
          <a:xfrm>
            <a:off x="9114639" y="5286463"/>
            <a:ext cx="2000759" cy="6417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CAE210BF-294C-D7BD-B8FC-5871779B6EDA}"/>
                  </a:ext>
                </a:extLst>
              </p14:cNvPr>
              <p14:cNvContentPartPr/>
              <p14:nvPr/>
            </p14:nvContentPartPr>
            <p14:xfrm>
              <a:off x="7266240" y="1580400"/>
              <a:ext cx="3582000" cy="367056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CAE210BF-294C-D7BD-B8FC-5871779B6ED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256880" y="1571040"/>
                <a:ext cx="3600720" cy="3689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303244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Dexter | Cartoon network characters, Dexter cartoon, Old cartoon network">
            <a:extLst>
              <a:ext uri="{FF2B5EF4-FFF2-40B4-BE49-F238E27FC236}">
                <a16:creationId xmlns:a16="http://schemas.microsoft.com/office/drawing/2014/main" id="{75ED37ED-515B-7743-AC2D-6150A51CE8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244" y="5211942"/>
            <a:ext cx="1189756" cy="1512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val Callout 4">
            <a:extLst>
              <a:ext uri="{FF2B5EF4-FFF2-40B4-BE49-F238E27FC236}">
                <a16:creationId xmlns:a16="http://schemas.microsoft.com/office/drawing/2014/main" id="{412E3DBC-F6A8-4F46-9D77-3B82497E593E}"/>
              </a:ext>
            </a:extLst>
          </p:cNvPr>
          <p:cNvSpPr/>
          <p:nvPr/>
        </p:nvSpPr>
        <p:spPr>
          <a:xfrm>
            <a:off x="909907" y="3429001"/>
            <a:ext cx="3502702" cy="1782942"/>
          </a:xfrm>
          <a:prstGeom prst="wedgeEllipseCallout">
            <a:avLst>
              <a:gd name="adj1" fmla="val -32382"/>
              <a:gd name="adj2" fmla="val 625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algn="ctr">
              <a:buAutoNum type="arabicPeriod"/>
            </a:pPr>
            <a:r>
              <a:rPr lang="en-JP" dirty="0"/>
              <a:t>Entities are boxes</a:t>
            </a:r>
          </a:p>
          <a:p>
            <a:pPr marL="342900" indent="-342900" algn="ctr">
              <a:buAutoNum type="arabicPeriod"/>
            </a:pPr>
            <a:r>
              <a:rPr lang="en-JP" dirty="0"/>
              <a:t>Attributes are ovels</a:t>
            </a:r>
          </a:p>
          <a:p>
            <a:pPr marL="342900" indent="-342900" algn="ctr">
              <a:buAutoNum type="arabicPeriod"/>
            </a:pPr>
            <a:r>
              <a:rPr lang="en-JP" dirty="0"/>
              <a:t>Unique attributes are underlined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96816FF-B853-4849-B7E8-2914A84FFD4B}"/>
              </a:ext>
            </a:extLst>
          </p:cNvPr>
          <p:cNvSpPr/>
          <p:nvPr/>
        </p:nvSpPr>
        <p:spPr>
          <a:xfrm>
            <a:off x="8095376" y="2416029"/>
            <a:ext cx="2038525" cy="5956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Sensor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1699478-6221-4C46-B394-AF2A3C4A240A}"/>
              </a:ext>
            </a:extLst>
          </p:cNvPr>
          <p:cNvSpPr/>
          <p:nvPr/>
        </p:nvSpPr>
        <p:spPr>
          <a:xfrm>
            <a:off x="8095376" y="4690844"/>
            <a:ext cx="2038525" cy="5956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Observations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0D4FDC6F-A6BA-354D-A3AF-709A0FC3E318}"/>
              </a:ext>
            </a:extLst>
          </p:cNvPr>
          <p:cNvSpPr/>
          <p:nvPr/>
        </p:nvSpPr>
        <p:spPr>
          <a:xfrm>
            <a:off x="7097086" y="1269533"/>
            <a:ext cx="1300294" cy="604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u="sng" dirty="0"/>
              <a:t>id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3587048-61B1-EC40-8E55-8BE1DA2167C4}"/>
              </a:ext>
            </a:extLst>
          </p:cNvPr>
          <p:cNvSpPr/>
          <p:nvPr/>
        </p:nvSpPr>
        <p:spPr>
          <a:xfrm>
            <a:off x="8549780" y="1269533"/>
            <a:ext cx="1300294" cy="604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address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6F21DC4-5E65-574C-B8D3-2D5651EB4A9A}"/>
              </a:ext>
            </a:extLst>
          </p:cNvPr>
          <p:cNvSpPr/>
          <p:nvPr/>
        </p:nvSpPr>
        <p:spPr>
          <a:xfrm>
            <a:off x="10016456" y="1269533"/>
            <a:ext cx="1375794" cy="604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location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38DCF229-190D-5841-9DE1-63EB3572771E}"/>
              </a:ext>
            </a:extLst>
          </p:cNvPr>
          <p:cNvSpPr/>
          <p:nvPr/>
        </p:nvSpPr>
        <p:spPr>
          <a:xfrm>
            <a:off x="6446939" y="2269221"/>
            <a:ext cx="1300294" cy="604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name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7F3E85E-7DF4-E548-998F-92F4CBF89F14}"/>
              </a:ext>
            </a:extLst>
          </p:cNvPr>
          <p:cNvCxnSpPr>
            <a:stCxn id="2" idx="5"/>
            <a:endCxn id="6" idx="0"/>
          </p:cNvCxnSpPr>
          <p:nvPr/>
        </p:nvCxnSpPr>
        <p:spPr>
          <a:xfrm>
            <a:off x="8206956" y="1785086"/>
            <a:ext cx="907683" cy="6309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DC06F14-F612-904D-9BD9-91F120068398}"/>
              </a:ext>
            </a:extLst>
          </p:cNvPr>
          <p:cNvCxnSpPr>
            <a:stCxn id="10" idx="6"/>
            <a:endCxn id="6" idx="1"/>
          </p:cNvCxnSpPr>
          <p:nvPr/>
        </p:nvCxnSpPr>
        <p:spPr>
          <a:xfrm>
            <a:off x="7747233" y="2571225"/>
            <a:ext cx="348143" cy="1426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13EED66-9D9C-DC41-9C26-97669720F690}"/>
              </a:ext>
            </a:extLst>
          </p:cNvPr>
          <p:cNvCxnSpPr>
            <a:stCxn id="8" idx="4"/>
            <a:endCxn id="6" idx="0"/>
          </p:cNvCxnSpPr>
          <p:nvPr/>
        </p:nvCxnSpPr>
        <p:spPr>
          <a:xfrm flipH="1">
            <a:off x="9114639" y="1873541"/>
            <a:ext cx="85288" cy="5424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9FF1B94-8B2F-B048-BEEF-22959AC54A61}"/>
              </a:ext>
            </a:extLst>
          </p:cNvPr>
          <p:cNvCxnSpPr>
            <a:cxnSpLocks/>
            <a:stCxn id="9" idx="4"/>
            <a:endCxn id="6" idx="0"/>
          </p:cNvCxnSpPr>
          <p:nvPr/>
        </p:nvCxnSpPr>
        <p:spPr>
          <a:xfrm flipH="1">
            <a:off x="9114639" y="1873541"/>
            <a:ext cx="1589714" cy="5424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4656D6BF-B5CB-674F-9E89-19C921D96668}"/>
              </a:ext>
            </a:extLst>
          </p:cNvPr>
          <p:cNvSpPr/>
          <p:nvPr/>
        </p:nvSpPr>
        <p:spPr>
          <a:xfrm>
            <a:off x="6096000" y="4690844"/>
            <a:ext cx="1218927" cy="60400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u="sng" dirty="0"/>
              <a:t>ID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650EC475-965A-124B-AAD6-47AB37F33AFE}"/>
              </a:ext>
            </a:extLst>
          </p:cNvPr>
          <p:cNvSpPr/>
          <p:nvPr/>
        </p:nvSpPr>
        <p:spPr>
          <a:xfrm>
            <a:off x="6578230" y="5928220"/>
            <a:ext cx="1517146" cy="5424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pollutant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0FF4D93D-95A7-1B48-A0E0-8263A859CF98}"/>
              </a:ext>
            </a:extLst>
          </p:cNvPr>
          <p:cNvCxnSpPr>
            <a:cxnSpLocks/>
            <a:stCxn id="7" idx="1"/>
            <a:endCxn id="19" idx="6"/>
          </p:cNvCxnSpPr>
          <p:nvPr/>
        </p:nvCxnSpPr>
        <p:spPr>
          <a:xfrm flipH="1">
            <a:off x="7314927" y="4988654"/>
            <a:ext cx="780449" cy="41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10BF73C-8ED8-8943-94BF-1BA8819B69EC}"/>
              </a:ext>
            </a:extLst>
          </p:cNvPr>
          <p:cNvCxnSpPr>
            <a:cxnSpLocks/>
            <a:stCxn id="7" idx="2"/>
            <a:endCxn id="21" idx="0"/>
          </p:cNvCxnSpPr>
          <p:nvPr/>
        </p:nvCxnSpPr>
        <p:spPr>
          <a:xfrm flipH="1">
            <a:off x="7336803" y="5286463"/>
            <a:ext cx="1777836" cy="6417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Oval 28">
            <a:extLst>
              <a:ext uri="{FF2B5EF4-FFF2-40B4-BE49-F238E27FC236}">
                <a16:creationId xmlns:a16="http://schemas.microsoft.com/office/drawing/2014/main" id="{0035DEB1-1D99-EB4E-8C2F-0CD7518E6682}"/>
              </a:ext>
            </a:extLst>
          </p:cNvPr>
          <p:cNvSpPr/>
          <p:nvPr/>
        </p:nvSpPr>
        <p:spPr>
          <a:xfrm>
            <a:off x="10356825" y="5928220"/>
            <a:ext cx="1517146" cy="5424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value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7B5AD974-B4B5-C244-934F-A045F5AC78DE}"/>
              </a:ext>
            </a:extLst>
          </p:cNvPr>
          <p:cNvCxnSpPr>
            <a:cxnSpLocks/>
            <a:stCxn id="7" idx="2"/>
            <a:endCxn id="29" idx="0"/>
          </p:cNvCxnSpPr>
          <p:nvPr/>
        </p:nvCxnSpPr>
        <p:spPr>
          <a:xfrm>
            <a:off x="9114639" y="5286463"/>
            <a:ext cx="2000759" cy="6417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358689CC-1298-8A3A-0480-583CD6914D2D}"/>
                  </a:ext>
                </a:extLst>
              </p14:cNvPr>
              <p14:cNvContentPartPr/>
              <p14:nvPr/>
            </p14:nvContentPartPr>
            <p14:xfrm>
              <a:off x="7668000" y="1687680"/>
              <a:ext cx="183600" cy="5400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358689CC-1298-8A3A-0480-583CD6914D2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658640" y="1678320"/>
                <a:ext cx="202320" cy="72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287986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FE8FB5-6D05-8147-BEB1-32148BEC4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85920"/>
            <a:ext cx="10515600" cy="1325563"/>
          </a:xfrm>
        </p:spPr>
        <p:txBody>
          <a:bodyPr/>
          <a:lstStyle/>
          <a:p>
            <a:r>
              <a:rPr lang="en-JP" dirty="0"/>
              <a:t>Relationship between the entities</a:t>
            </a:r>
          </a:p>
        </p:txBody>
      </p:sp>
      <p:pic>
        <p:nvPicPr>
          <p:cNvPr id="4" name="Picture 2" descr="Dexter | Cartoon network characters, Dexter cartoon, Old cartoon network">
            <a:extLst>
              <a:ext uri="{FF2B5EF4-FFF2-40B4-BE49-F238E27FC236}">
                <a16:creationId xmlns:a16="http://schemas.microsoft.com/office/drawing/2014/main" id="{636FCCB5-0380-6346-A5F9-6E93B92E77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426" y="5267360"/>
            <a:ext cx="1189756" cy="1512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val Callout 4">
            <a:extLst>
              <a:ext uri="{FF2B5EF4-FFF2-40B4-BE49-F238E27FC236}">
                <a16:creationId xmlns:a16="http://schemas.microsoft.com/office/drawing/2014/main" id="{2C4346B2-73EB-5D44-BD40-AB0830B52D90}"/>
              </a:ext>
            </a:extLst>
          </p:cNvPr>
          <p:cNvSpPr/>
          <p:nvPr/>
        </p:nvSpPr>
        <p:spPr>
          <a:xfrm>
            <a:off x="956089" y="3722255"/>
            <a:ext cx="3191483" cy="1545106"/>
          </a:xfrm>
          <a:prstGeom prst="wedgeEllipseCallout">
            <a:avLst>
              <a:gd name="adj1" fmla="val -32382"/>
              <a:gd name="adj2" fmla="val 625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Relationship between the entites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43E8B79-198B-4E48-B0E3-9C74290F94B1}"/>
              </a:ext>
            </a:extLst>
          </p:cNvPr>
          <p:cNvSpPr/>
          <p:nvPr/>
        </p:nvSpPr>
        <p:spPr>
          <a:xfrm>
            <a:off x="8141558" y="2471447"/>
            <a:ext cx="2038525" cy="5956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Sensor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96F9F25-F464-9745-A3CA-43851DA36A5E}"/>
              </a:ext>
            </a:extLst>
          </p:cNvPr>
          <p:cNvSpPr/>
          <p:nvPr/>
        </p:nvSpPr>
        <p:spPr>
          <a:xfrm>
            <a:off x="8141558" y="4746262"/>
            <a:ext cx="2038525" cy="5956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Observations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0DB0C26-F403-6E42-AAED-3E66A884AC41}"/>
              </a:ext>
            </a:extLst>
          </p:cNvPr>
          <p:cNvSpPr/>
          <p:nvPr/>
        </p:nvSpPr>
        <p:spPr>
          <a:xfrm>
            <a:off x="7143268" y="1324951"/>
            <a:ext cx="1300294" cy="604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u="sng" dirty="0"/>
              <a:t>id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68648F3-199C-3E45-8194-89EE780F439A}"/>
              </a:ext>
            </a:extLst>
          </p:cNvPr>
          <p:cNvSpPr/>
          <p:nvPr/>
        </p:nvSpPr>
        <p:spPr>
          <a:xfrm>
            <a:off x="8595962" y="1324951"/>
            <a:ext cx="1300294" cy="604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address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C677A9A-479A-CF45-95AD-D2E6BF7E8E83}"/>
              </a:ext>
            </a:extLst>
          </p:cNvPr>
          <p:cNvSpPr/>
          <p:nvPr/>
        </p:nvSpPr>
        <p:spPr>
          <a:xfrm>
            <a:off x="10062638" y="1324951"/>
            <a:ext cx="1375794" cy="604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location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397E278-27AF-E041-ADC8-E667253660A6}"/>
              </a:ext>
            </a:extLst>
          </p:cNvPr>
          <p:cNvSpPr/>
          <p:nvPr/>
        </p:nvSpPr>
        <p:spPr>
          <a:xfrm>
            <a:off x="6493121" y="2324639"/>
            <a:ext cx="1300294" cy="604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name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3A2E831-261D-6F40-BF5D-4336E6924A0A}"/>
              </a:ext>
            </a:extLst>
          </p:cNvPr>
          <p:cNvCxnSpPr>
            <a:stCxn id="8" idx="5"/>
            <a:endCxn id="6" idx="0"/>
          </p:cNvCxnSpPr>
          <p:nvPr/>
        </p:nvCxnSpPr>
        <p:spPr>
          <a:xfrm>
            <a:off x="8253138" y="1840504"/>
            <a:ext cx="907683" cy="6309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89D4463-E0FA-9241-921D-3CBDDFFC54AE}"/>
              </a:ext>
            </a:extLst>
          </p:cNvPr>
          <p:cNvCxnSpPr>
            <a:stCxn id="11" idx="6"/>
            <a:endCxn id="6" idx="1"/>
          </p:cNvCxnSpPr>
          <p:nvPr/>
        </p:nvCxnSpPr>
        <p:spPr>
          <a:xfrm>
            <a:off x="7793415" y="2626643"/>
            <a:ext cx="348143" cy="1426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D2DD248-6929-BB44-8A6E-9D328C7310A3}"/>
              </a:ext>
            </a:extLst>
          </p:cNvPr>
          <p:cNvCxnSpPr>
            <a:stCxn id="9" idx="4"/>
            <a:endCxn id="6" idx="0"/>
          </p:cNvCxnSpPr>
          <p:nvPr/>
        </p:nvCxnSpPr>
        <p:spPr>
          <a:xfrm flipH="1">
            <a:off x="9160821" y="1928959"/>
            <a:ext cx="85288" cy="5424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235E763-4926-EF4E-BC25-18D5A6424ACD}"/>
              </a:ext>
            </a:extLst>
          </p:cNvPr>
          <p:cNvCxnSpPr>
            <a:cxnSpLocks/>
            <a:stCxn id="10" idx="4"/>
            <a:endCxn id="6" idx="0"/>
          </p:cNvCxnSpPr>
          <p:nvPr/>
        </p:nvCxnSpPr>
        <p:spPr>
          <a:xfrm flipH="1">
            <a:off x="9160821" y="1928959"/>
            <a:ext cx="1589714" cy="5424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>
            <a:extLst>
              <a:ext uri="{FF2B5EF4-FFF2-40B4-BE49-F238E27FC236}">
                <a16:creationId xmlns:a16="http://schemas.microsoft.com/office/drawing/2014/main" id="{05AC34E8-9765-3649-A87C-A4A717CE0C8C}"/>
              </a:ext>
            </a:extLst>
          </p:cNvPr>
          <p:cNvSpPr/>
          <p:nvPr/>
        </p:nvSpPr>
        <p:spPr>
          <a:xfrm>
            <a:off x="6142182" y="4746262"/>
            <a:ext cx="1218927" cy="60400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u="sng" dirty="0"/>
              <a:t>ID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A07C9552-AD78-1745-838C-1C064B9AB7F7}"/>
              </a:ext>
            </a:extLst>
          </p:cNvPr>
          <p:cNvSpPr/>
          <p:nvPr/>
        </p:nvSpPr>
        <p:spPr>
          <a:xfrm>
            <a:off x="6624412" y="5983638"/>
            <a:ext cx="1517146" cy="5424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pollutant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EF73E64-6FD1-3D48-9C77-335388F66168}"/>
              </a:ext>
            </a:extLst>
          </p:cNvPr>
          <p:cNvCxnSpPr>
            <a:cxnSpLocks/>
            <a:stCxn id="7" idx="1"/>
            <a:endCxn id="16" idx="6"/>
          </p:cNvCxnSpPr>
          <p:nvPr/>
        </p:nvCxnSpPr>
        <p:spPr>
          <a:xfrm flipH="1">
            <a:off x="7361109" y="5044072"/>
            <a:ext cx="780449" cy="41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E0A2CD-9FBE-0544-9F85-01A8D3E1F511}"/>
              </a:ext>
            </a:extLst>
          </p:cNvPr>
          <p:cNvCxnSpPr>
            <a:cxnSpLocks/>
            <a:stCxn id="7" idx="2"/>
            <a:endCxn id="17" idx="0"/>
          </p:cNvCxnSpPr>
          <p:nvPr/>
        </p:nvCxnSpPr>
        <p:spPr>
          <a:xfrm flipH="1">
            <a:off x="7382985" y="5341881"/>
            <a:ext cx="1777836" cy="6417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218C8032-7FCC-444A-970C-055E612160E9}"/>
              </a:ext>
            </a:extLst>
          </p:cNvPr>
          <p:cNvSpPr/>
          <p:nvPr/>
        </p:nvSpPr>
        <p:spPr>
          <a:xfrm>
            <a:off x="10403007" y="5983638"/>
            <a:ext cx="1517146" cy="5424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value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5895AC6-C100-B646-8275-E2643AEAC7CD}"/>
              </a:ext>
            </a:extLst>
          </p:cNvPr>
          <p:cNvCxnSpPr>
            <a:cxnSpLocks/>
            <a:stCxn id="7" idx="2"/>
            <a:endCxn id="20" idx="0"/>
          </p:cNvCxnSpPr>
          <p:nvPr/>
        </p:nvCxnSpPr>
        <p:spPr>
          <a:xfrm>
            <a:off x="9160821" y="5341881"/>
            <a:ext cx="2000759" cy="6417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Diamond 21">
            <a:extLst>
              <a:ext uri="{FF2B5EF4-FFF2-40B4-BE49-F238E27FC236}">
                <a16:creationId xmlns:a16="http://schemas.microsoft.com/office/drawing/2014/main" id="{407AC3D3-7ABF-4144-A38C-A5725EB9813D}"/>
              </a:ext>
            </a:extLst>
          </p:cNvPr>
          <p:cNvSpPr/>
          <p:nvPr/>
        </p:nvSpPr>
        <p:spPr>
          <a:xfrm>
            <a:off x="8443562" y="3586946"/>
            <a:ext cx="1452694" cy="788944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takes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ED6956A-C5FD-D041-949A-AE3E4F0DB1A8}"/>
              </a:ext>
            </a:extLst>
          </p:cNvPr>
          <p:cNvCxnSpPr>
            <a:cxnSpLocks/>
            <a:stCxn id="6" idx="2"/>
            <a:endCxn id="22" idx="0"/>
          </p:cNvCxnSpPr>
          <p:nvPr/>
        </p:nvCxnSpPr>
        <p:spPr>
          <a:xfrm>
            <a:off x="9160821" y="3067066"/>
            <a:ext cx="9088" cy="5198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5C03A22-464D-5C4A-8B83-6A39A556422C}"/>
              </a:ext>
            </a:extLst>
          </p:cNvPr>
          <p:cNvCxnSpPr>
            <a:cxnSpLocks/>
            <a:stCxn id="22" idx="2"/>
            <a:endCxn id="7" idx="0"/>
          </p:cNvCxnSpPr>
          <p:nvPr/>
        </p:nvCxnSpPr>
        <p:spPr>
          <a:xfrm flipH="1">
            <a:off x="9160821" y="4375890"/>
            <a:ext cx="9088" cy="3703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>
            <a:extLst>
              <a:ext uri="{FF2B5EF4-FFF2-40B4-BE49-F238E27FC236}">
                <a16:creationId xmlns:a16="http://schemas.microsoft.com/office/drawing/2014/main" id="{18C8A1BC-4CF2-C840-814F-1D59FDCEC55B}"/>
              </a:ext>
            </a:extLst>
          </p:cNvPr>
          <p:cNvSpPr/>
          <p:nvPr/>
        </p:nvSpPr>
        <p:spPr>
          <a:xfrm>
            <a:off x="10403007" y="3722255"/>
            <a:ext cx="1373357" cy="5172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Date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4587A2E4-3C19-A342-B9A8-EFE52D8654CA}"/>
              </a:ext>
            </a:extLst>
          </p:cNvPr>
          <p:cNvCxnSpPr>
            <a:stCxn id="22" idx="3"/>
            <a:endCxn id="31" idx="2"/>
          </p:cNvCxnSpPr>
          <p:nvPr/>
        </p:nvCxnSpPr>
        <p:spPr>
          <a:xfrm flipV="1">
            <a:off x="9896256" y="3980873"/>
            <a:ext cx="506751" cy="5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06645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FE8FB5-6D05-8147-BEB1-32148BEC4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85920"/>
            <a:ext cx="10515600" cy="1325563"/>
          </a:xfrm>
        </p:spPr>
        <p:txBody>
          <a:bodyPr/>
          <a:lstStyle/>
          <a:p>
            <a:r>
              <a:rPr lang="en-JP" dirty="0"/>
              <a:t>Relationship between the entities</a:t>
            </a:r>
          </a:p>
        </p:txBody>
      </p:sp>
      <p:pic>
        <p:nvPicPr>
          <p:cNvPr id="4" name="Picture 2" descr="Dexter | Cartoon network characters, Dexter cartoon, Old cartoon network">
            <a:extLst>
              <a:ext uri="{FF2B5EF4-FFF2-40B4-BE49-F238E27FC236}">
                <a16:creationId xmlns:a16="http://schemas.microsoft.com/office/drawing/2014/main" id="{636FCCB5-0380-6346-A5F9-6E93B92E77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237" y="5267360"/>
            <a:ext cx="1189756" cy="1512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val Callout 4">
            <a:extLst>
              <a:ext uri="{FF2B5EF4-FFF2-40B4-BE49-F238E27FC236}">
                <a16:creationId xmlns:a16="http://schemas.microsoft.com/office/drawing/2014/main" id="{2C4346B2-73EB-5D44-BD40-AB0830B52D90}"/>
              </a:ext>
            </a:extLst>
          </p:cNvPr>
          <p:cNvSpPr/>
          <p:nvPr/>
        </p:nvSpPr>
        <p:spPr>
          <a:xfrm>
            <a:off x="1340900" y="3722255"/>
            <a:ext cx="3076179" cy="1545106"/>
          </a:xfrm>
          <a:prstGeom prst="wedgeEllipseCallout">
            <a:avLst>
              <a:gd name="adj1" fmla="val -32382"/>
              <a:gd name="adj2" fmla="val 625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Relations record constraints  between the entities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43E8B79-198B-4E48-B0E3-9C74290F94B1}"/>
              </a:ext>
            </a:extLst>
          </p:cNvPr>
          <p:cNvSpPr/>
          <p:nvPr/>
        </p:nvSpPr>
        <p:spPr>
          <a:xfrm>
            <a:off x="8141558" y="2471447"/>
            <a:ext cx="2038525" cy="5956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Sensor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96F9F25-F464-9745-A3CA-43851DA36A5E}"/>
              </a:ext>
            </a:extLst>
          </p:cNvPr>
          <p:cNvSpPr/>
          <p:nvPr/>
        </p:nvSpPr>
        <p:spPr>
          <a:xfrm>
            <a:off x="8141558" y="4746262"/>
            <a:ext cx="2038525" cy="5956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Observations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0DB0C26-F403-6E42-AAED-3E66A884AC41}"/>
              </a:ext>
            </a:extLst>
          </p:cNvPr>
          <p:cNvSpPr/>
          <p:nvPr/>
        </p:nvSpPr>
        <p:spPr>
          <a:xfrm>
            <a:off x="7143268" y="1324951"/>
            <a:ext cx="1300294" cy="604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u="sng" dirty="0"/>
              <a:t>id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68648F3-199C-3E45-8194-89EE780F439A}"/>
              </a:ext>
            </a:extLst>
          </p:cNvPr>
          <p:cNvSpPr/>
          <p:nvPr/>
        </p:nvSpPr>
        <p:spPr>
          <a:xfrm>
            <a:off x="8595962" y="1324951"/>
            <a:ext cx="1300294" cy="604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address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C677A9A-479A-CF45-95AD-D2E6BF7E8E83}"/>
              </a:ext>
            </a:extLst>
          </p:cNvPr>
          <p:cNvSpPr/>
          <p:nvPr/>
        </p:nvSpPr>
        <p:spPr>
          <a:xfrm>
            <a:off x="10062638" y="1324951"/>
            <a:ext cx="1375794" cy="604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location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397E278-27AF-E041-ADC8-E667253660A6}"/>
              </a:ext>
            </a:extLst>
          </p:cNvPr>
          <p:cNvSpPr/>
          <p:nvPr/>
        </p:nvSpPr>
        <p:spPr>
          <a:xfrm>
            <a:off x="6493121" y="2324639"/>
            <a:ext cx="1300294" cy="604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name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3A2E831-261D-6F40-BF5D-4336E6924A0A}"/>
              </a:ext>
            </a:extLst>
          </p:cNvPr>
          <p:cNvCxnSpPr>
            <a:stCxn id="8" idx="5"/>
            <a:endCxn id="6" idx="0"/>
          </p:cNvCxnSpPr>
          <p:nvPr/>
        </p:nvCxnSpPr>
        <p:spPr>
          <a:xfrm>
            <a:off x="8253138" y="1840504"/>
            <a:ext cx="907683" cy="6309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89D4463-E0FA-9241-921D-3CBDDFFC54AE}"/>
              </a:ext>
            </a:extLst>
          </p:cNvPr>
          <p:cNvCxnSpPr>
            <a:stCxn id="11" idx="6"/>
            <a:endCxn id="6" idx="1"/>
          </p:cNvCxnSpPr>
          <p:nvPr/>
        </p:nvCxnSpPr>
        <p:spPr>
          <a:xfrm>
            <a:off x="7793415" y="2626643"/>
            <a:ext cx="348143" cy="1426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D2DD248-6929-BB44-8A6E-9D328C7310A3}"/>
              </a:ext>
            </a:extLst>
          </p:cNvPr>
          <p:cNvCxnSpPr>
            <a:stCxn id="9" idx="4"/>
            <a:endCxn id="6" idx="0"/>
          </p:cNvCxnSpPr>
          <p:nvPr/>
        </p:nvCxnSpPr>
        <p:spPr>
          <a:xfrm flipH="1">
            <a:off x="9160821" y="1928959"/>
            <a:ext cx="85288" cy="5424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235E763-4926-EF4E-BC25-18D5A6424ACD}"/>
              </a:ext>
            </a:extLst>
          </p:cNvPr>
          <p:cNvCxnSpPr>
            <a:cxnSpLocks/>
            <a:stCxn id="10" idx="4"/>
            <a:endCxn id="6" idx="0"/>
          </p:cNvCxnSpPr>
          <p:nvPr/>
        </p:nvCxnSpPr>
        <p:spPr>
          <a:xfrm flipH="1">
            <a:off x="9160821" y="1928959"/>
            <a:ext cx="1589714" cy="5424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>
            <a:extLst>
              <a:ext uri="{FF2B5EF4-FFF2-40B4-BE49-F238E27FC236}">
                <a16:creationId xmlns:a16="http://schemas.microsoft.com/office/drawing/2014/main" id="{05AC34E8-9765-3649-A87C-A4A717CE0C8C}"/>
              </a:ext>
            </a:extLst>
          </p:cNvPr>
          <p:cNvSpPr/>
          <p:nvPr/>
        </p:nvSpPr>
        <p:spPr>
          <a:xfrm>
            <a:off x="6142182" y="4746262"/>
            <a:ext cx="1218927" cy="60400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u="sng" dirty="0"/>
              <a:t>ID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A07C9552-AD78-1745-838C-1C064B9AB7F7}"/>
              </a:ext>
            </a:extLst>
          </p:cNvPr>
          <p:cNvSpPr/>
          <p:nvPr/>
        </p:nvSpPr>
        <p:spPr>
          <a:xfrm>
            <a:off x="6624412" y="5983638"/>
            <a:ext cx="1517146" cy="5424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pollutant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EF73E64-6FD1-3D48-9C77-335388F66168}"/>
              </a:ext>
            </a:extLst>
          </p:cNvPr>
          <p:cNvCxnSpPr>
            <a:cxnSpLocks/>
            <a:stCxn id="7" idx="1"/>
            <a:endCxn id="16" idx="6"/>
          </p:cNvCxnSpPr>
          <p:nvPr/>
        </p:nvCxnSpPr>
        <p:spPr>
          <a:xfrm flipH="1">
            <a:off x="7361109" y="5044072"/>
            <a:ext cx="780449" cy="41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E0A2CD-9FBE-0544-9F85-01A8D3E1F511}"/>
              </a:ext>
            </a:extLst>
          </p:cNvPr>
          <p:cNvCxnSpPr>
            <a:cxnSpLocks/>
            <a:stCxn id="7" idx="2"/>
            <a:endCxn id="17" idx="0"/>
          </p:cNvCxnSpPr>
          <p:nvPr/>
        </p:nvCxnSpPr>
        <p:spPr>
          <a:xfrm flipH="1">
            <a:off x="7382985" y="5341881"/>
            <a:ext cx="1777836" cy="6417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218C8032-7FCC-444A-970C-055E612160E9}"/>
              </a:ext>
            </a:extLst>
          </p:cNvPr>
          <p:cNvSpPr/>
          <p:nvPr/>
        </p:nvSpPr>
        <p:spPr>
          <a:xfrm>
            <a:off x="10403007" y="5983638"/>
            <a:ext cx="1517146" cy="5424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value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5895AC6-C100-B646-8275-E2643AEAC7CD}"/>
              </a:ext>
            </a:extLst>
          </p:cNvPr>
          <p:cNvCxnSpPr>
            <a:cxnSpLocks/>
            <a:stCxn id="7" idx="2"/>
            <a:endCxn id="20" idx="0"/>
          </p:cNvCxnSpPr>
          <p:nvPr/>
        </p:nvCxnSpPr>
        <p:spPr>
          <a:xfrm>
            <a:off x="9160821" y="5341881"/>
            <a:ext cx="2000759" cy="6417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Diamond 21">
            <a:extLst>
              <a:ext uri="{FF2B5EF4-FFF2-40B4-BE49-F238E27FC236}">
                <a16:creationId xmlns:a16="http://schemas.microsoft.com/office/drawing/2014/main" id="{407AC3D3-7ABF-4144-A38C-A5725EB9813D}"/>
              </a:ext>
            </a:extLst>
          </p:cNvPr>
          <p:cNvSpPr/>
          <p:nvPr/>
        </p:nvSpPr>
        <p:spPr>
          <a:xfrm>
            <a:off x="8443562" y="3586946"/>
            <a:ext cx="1452694" cy="788944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takes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ED6956A-C5FD-D041-949A-AE3E4F0DB1A8}"/>
              </a:ext>
            </a:extLst>
          </p:cNvPr>
          <p:cNvCxnSpPr>
            <a:cxnSpLocks/>
            <a:stCxn id="6" idx="2"/>
            <a:endCxn id="22" idx="0"/>
          </p:cNvCxnSpPr>
          <p:nvPr/>
        </p:nvCxnSpPr>
        <p:spPr>
          <a:xfrm>
            <a:off x="9160821" y="3067066"/>
            <a:ext cx="9088" cy="5198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5C03A22-464D-5C4A-8B83-6A39A556422C}"/>
              </a:ext>
            </a:extLst>
          </p:cNvPr>
          <p:cNvCxnSpPr>
            <a:cxnSpLocks/>
            <a:stCxn id="22" idx="2"/>
            <a:endCxn id="7" idx="0"/>
          </p:cNvCxnSpPr>
          <p:nvPr/>
        </p:nvCxnSpPr>
        <p:spPr>
          <a:xfrm flipH="1">
            <a:off x="9160821" y="4375890"/>
            <a:ext cx="9088" cy="3703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>
            <a:extLst>
              <a:ext uri="{FF2B5EF4-FFF2-40B4-BE49-F238E27FC236}">
                <a16:creationId xmlns:a16="http://schemas.microsoft.com/office/drawing/2014/main" id="{18C8A1BC-4CF2-C840-814F-1D59FDCEC55B}"/>
              </a:ext>
            </a:extLst>
          </p:cNvPr>
          <p:cNvSpPr/>
          <p:nvPr/>
        </p:nvSpPr>
        <p:spPr>
          <a:xfrm>
            <a:off x="10403007" y="3722255"/>
            <a:ext cx="1373357" cy="5172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Date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4587A2E4-3C19-A342-B9A8-EFE52D8654CA}"/>
              </a:ext>
            </a:extLst>
          </p:cNvPr>
          <p:cNvCxnSpPr>
            <a:stCxn id="22" idx="3"/>
            <a:endCxn id="31" idx="2"/>
          </p:cNvCxnSpPr>
          <p:nvPr/>
        </p:nvCxnSpPr>
        <p:spPr>
          <a:xfrm flipV="1">
            <a:off x="9896256" y="3980873"/>
            <a:ext cx="506751" cy="5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614E1AA5-EE1F-A44D-81DC-5AA9F987427C}"/>
              </a:ext>
            </a:extLst>
          </p:cNvPr>
          <p:cNvSpPr txBox="1"/>
          <p:nvPr/>
        </p:nvSpPr>
        <p:spPr>
          <a:xfrm>
            <a:off x="9095266" y="316825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dirty="0"/>
              <a:t>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84BBD61-C42A-D442-B077-51E83F0651C0}"/>
              </a:ext>
            </a:extLst>
          </p:cNvPr>
          <p:cNvSpPr txBox="1"/>
          <p:nvPr/>
        </p:nvSpPr>
        <p:spPr>
          <a:xfrm>
            <a:off x="9110104" y="4375890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dirty="0"/>
              <a:t>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A7D2BAA-A9C5-ED40-A19B-E045F483EFFD}"/>
              </a:ext>
            </a:extLst>
          </p:cNvPr>
          <p:cNvSpPr txBox="1"/>
          <p:nvPr/>
        </p:nvSpPr>
        <p:spPr>
          <a:xfrm>
            <a:off x="6901655" y="3471276"/>
            <a:ext cx="213166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sz="1400" dirty="0"/>
              <a:t>A sensor records N observations for a pollutant</a:t>
            </a:r>
          </a:p>
          <a:p>
            <a:r>
              <a:rPr lang="en-JP" sz="1400" dirty="0"/>
              <a:t>e.g., PM2.5, SO2, NO2</a:t>
            </a:r>
          </a:p>
        </p:txBody>
      </p:sp>
    </p:spTree>
    <p:extLst>
      <p:ext uri="{BB962C8B-B14F-4D97-AF65-F5344CB8AC3E}">
        <p14:creationId xmlns:p14="http://schemas.microsoft.com/office/powerpoint/2010/main" val="8845942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Dexter | Cartoon network characters, Dexter cartoon, Old cartoon network">
            <a:extLst>
              <a:ext uri="{FF2B5EF4-FFF2-40B4-BE49-F238E27FC236}">
                <a16:creationId xmlns:a16="http://schemas.microsoft.com/office/drawing/2014/main" id="{DD5B4307-644E-8B45-B5EB-6216ED94CF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1886" y="3983844"/>
            <a:ext cx="1189756" cy="1512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val Callout 4">
            <a:extLst>
              <a:ext uri="{FF2B5EF4-FFF2-40B4-BE49-F238E27FC236}">
                <a16:creationId xmlns:a16="http://schemas.microsoft.com/office/drawing/2014/main" id="{D227BFBC-0F7F-C841-81F9-61CCDF93439D}"/>
              </a:ext>
            </a:extLst>
          </p:cNvPr>
          <p:cNvSpPr/>
          <p:nvPr/>
        </p:nvSpPr>
        <p:spPr>
          <a:xfrm>
            <a:off x="4503549" y="2438739"/>
            <a:ext cx="3076179" cy="1545106"/>
          </a:xfrm>
          <a:prstGeom prst="wedgeEllipseCallout">
            <a:avLst>
              <a:gd name="adj1" fmla="val -32382"/>
              <a:gd name="adj2" fmla="val 625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Let us briefly cover few additional topics on ER-Model</a:t>
            </a:r>
          </a:p>
        </p:txBody>
      </p:sp>
    </p:spTree>
    <p:extLst>
      <p:ext uri="{BB962C8B-B14F-4D97-AF65-F5344CB8AC3E}">
        <p14:creationId xmlns:p14="http://schemas.microsoft.com/office/powerpoint/2010/main" val="30247623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06355-FF68-4546-ABF0-6F13427FC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/>
              <a:t>Mini-World (Class-1)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3602BB-874E-714E-ABBD-2C6E3AF56B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411" t="30355" r="24409" b="50149"/>
          <a:stretch/>
        </p:blipFill>
        <p:spPr>
          <a:xfrm>
            <a:off x="249914" y="3591383"/>
            <a:ext cx="2319910" cy="1874814"/>
          </a:xfrm>
          <a:prstGeom prst="rect">
            <a:avLst/>
          </a:prstGeom>
        </p:spPr>
      </p:pic>
      <p:sp>
        <p:nvSpPr>
          <p:cNvPr id="6" name="Rectangular Callout 5">
            <a:extLst>
              <a:ext uri="{FF2B5EF4-FFF2-40B4-BE49-F238E27FC236}">
                <a16:creationId xmlns:a16="http://schemas.microsoft.com/office/drawing/2014/main" id="{1C938015-864E-8F41-BB9F-4FCED535359C}"/>
              </a:ext>
            </a:extLst>
          </p:cNvPr>
          <p:cNvSpPr/>
          <p:nvPr/>
        </p:nvSpPr>
        <p:spPr>
          <a:xfrm>
            <a:off x="1946246" y="3266617"/>
            <a:ext cx="1837189" cy="894576"/>
          </a:xfrm>
          <a:prstGeom prst="wedgeRectCallout">
            <a:avLst>
              <a:gd name="adj1" fmla="val -30354"/>
              <a:gd name="adj2" fmla="val 8322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Requirement: Need a DB design to store my data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B51E88A-36C5-2047-B3CA-24651A1270D1}"/>
              </a:ext>
            </a:extLst>
          </p:cNvPr>
          <p:cNvSpPr txBox="1"/>
          <p:nvPr/>
        </p:nvSpPr>
        <p:spPr>
          <a:xfrm>
            <a:off x="671119" y="5746459"/>
            <a:ext cx="10122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dirty="0"/>
              <a:t>Ecologist</a:t>
            </a:r>
          </a:p>
        </p:txBody>
      </p:sp>
    </p:spTree>
    <p:extLst>
      <p:ext uri="{BB962C8B-B14F-4D97-AF65-F5344CB8AC3E}">
        <p14:creationId xmlns:p14="http://schemas.microsoft.com/office/powerpoint/2010/main" val="35909072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Dexter | Cartoon network characters, Dexter cartoon, Old cartoon network">
            <a:extLst>
              <a:ext uri="{FF2B5EF4-FFF2-40B4-BE49-F238E27FC236}">
                <a16:creationId xmlns:a16="http://schemas.microsoft.com/office/drawing/2014/main" id="{636FCCB5-0380-6346-A5F9-6E93B92E77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237" y="5267360"/>
            <a:ext cx="1189756" cy="1512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val Callout 4">
            <a:extLst>
              <a:ext uri="{FF2B5EF4-FFF2-40B4-BE49-F238E27FC236}">
                <a16:creationId xmlns:a16="http://schemas.microsoft.com/office/drawing/2014/main" id="{2C4346B2-73EB-5D44-BD40-AB0830B52D90}"/>
              </a:ext>
            </a:extLst>
          </p:cNvPr>
          <p:cNvSpPr/>
          <p:nvPr/>
        </p:nvSpPr>
        <p:spPr>
          <a:xfrm>
            <a:off x="1340900" y="3722255"/>
            <a:ext cx="3076179" cy="1545106"/>
          </a:xfrm>
          <a:prstGeom prst="wedgeEllipseCallout">
            <a:avLst>
              <a:gd name="adj1" fmla="val -32382"/>
              <a:gd name="adj2" fmla="val 625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Composite attributes are attributes with multiple child values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43E8B79-198B-4E48-B0E3-9C74290F94B1}"/>
              </a:ext>
            </a:extLst>
          </p:cNvPr>
          <p:cNvSpPr/>
          <p:nvPr/>
        </p:nvSpPr>
        <p:spPr>
          <a:xfrm>
            <a:off x="8141558" y="2471447"/>
            <a:ext cx="2038525" cy="5956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Sensor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96F9F25-F464-9745-A3CA-43851DA36A5E}"/>
              </a:ext>
            </a:extLst>
          </p:cNvPr>
          <p:cNvSpPr/>
          <p:nvPr/>
        </p:nvSpPr>
        <p:spPr>
          <a:xfrm>
            <a:off x="8141558" y="4746262"/>
            <a:ext cx="2038525" cy="5956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Observations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0DB0C26-F403-6E42-AAED-3E66A884AC41}"/>
              </a:ext>
            </a:extLst>
          </p:cNvPr>
          <p:cNvSpPr/>
          <p:nvPr/>
        </p:nvSpPr>
        <p:spPr>
          <a:xfrm>
            <a:off x="7143268" y="1324951"/>
            <a:ext cx="1300294" cy="604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u="sng" dirty="0"/>
              <a:t>id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68648F3-199C-3E45-8194-89EE780F439A}"/>
              </a:ext>
            </a:extLst>
          </p:cNvPr>
          <p:cNvSpPr/>
          <p:nvPr/>
        </p:nvSpPr>
        <p:spPr>
          <a:xfrm>
            <a:off x="8595962" y="1324951"/>
            <a:ext cx="1300294" cy="604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address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C677A9A-479A-CF45-95AD-D2E6BF7E8E83}"/>
              </a:ext>
            </a:extLst>
          </p:cNvPr>
          <p:cNvSpPr/>
          <p:nvPr/>
        </p:nvSpPr>
        <p:spPr>
          <a:xfrm>
            <a:off x="10062638" y="1324951"/>
            <a:ext cx="1375794" cy="604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location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397E278-27AF-E041-ADC8-E667253660A6}"/>
              </a:ext>
            </a:extLst>
          </p:cNvPr>
          <p:cNvSpPr/>
          <p:nvPr/>
        </p:nvSpPr>
        <p:spPr>
          <a:xfrm>
            <a:off x="6493121" y="2324639"/>
            <a:ext cx="1300294" cy="604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name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3A2E831-261D-6F40-BF5D-4336E6924A0A}"/>
              </a:ext>
            </a:extLst>
          </p:cNvPr>
          <p:cNvCxnSpPr>
            <a:stCxn id="8" idx="5"/>
            <a:endCxn id="6" idx="0"/>
          </p:cNvCxnSpPr>
          <p:nvPr/>
        </p:nvCxnSpPr>
        <p:spPr>
          <a:xfrm>
            <a:off x="8253138" y="1840504"/>
            <a:ext cx="907683" cy="6309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89D4463-E0FA-9241-921D-3CBDDFFC54AE}"/>
              </a:ext>
            </a:extLst>
          </p:cNvPr>
          <p:cNvCxnSpPr>
            <a:stCxn id="11" idx="6"/>
            <a:endCxn id="6" idx="1"/>
          </p:cNvCxnSpPr>
          <p:nvPr/>
        </p:nvCxnSpPr>
        <p:spPr>
          <a:xfrm>
            <a:off x="7793415" y="2626643"/>
            <a:ext cx="348143" cy="1426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D2DD248-6929-BB44-8A6E-9D328C7310A3}"/>
              </a:ext>
            </a:extLst>
          </p:cNvPr>
          <p:cNvCxnSpPr>
            <a:stCxn id="9" idx="4"/>
            <a:endCxn id="6" idx="0"/>
          </p:cNvCxnSpPr>
          <p:nvPr/>
        </p:nvCxnSpPr>
        <p:spPr>
          <a:xfrm flipH="1">
            <a:off x="9160821" y="1928959"/>
            <a:ext cx="85288" cy="5424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235E763-4926-EF4E-BC25-18D5A6424ACD}"/>
              </a:ext>
            </a:extLst>
          </p:cNvPr>
          <p:cNvCxnSpPr>
            <a:cxnSpLocks/>
            <a:stCxn id="10" idx="4"/>
            <a:endCxn id="6" idx="0"/>
          </p:cNvCxnSpPr>
          <p:nvPr/>
        </p:nvCxnSpPr>
        <p:spPr>
          <a:xfrm flipH="1">
            <a:off x="9160821" y="1928959"/>
            <a:ext cx="1589714" cy="5424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>
            <a:extLst>
              <a:ext uri="{FF2B5EF4-FFF2-40B4-BE49-F238E27FC236}">
                <a16:creationId xmlns:a16="http://schemas.microsoft.com/office/drawing/2014/main" id="{05AC34E8-9765-3649-A87C-A4A717CE0C8C}"/>
              </a:ext>
            </a:extLst>
          </p:cNvPr>
          <p:cNvSpPr/>
          <p:nvPr/>
        </p:nvSpPr>
        <p:spPr>
          <a:xfrm>
            <a:off x="6142182" y="4746262"/>
            <a:ext cx="1218927" cy="60400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u="sng" dirty="0"/>
              <a:t>ID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A07C9552-AD78-1745-838C-1C064B9AB7F7}"/>
              </a:ext>
            </a:extLst>
          </p:cNvPr>
          <p:cNvSpPr/>
          <p:nvPr/>
        </p:nvSpPr>
        <p:spPr>
          <a:xfrm>
            <a:off x="6624412" y="5983638"/>
            <a:ext cx="1517146" cy="5424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pollutant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EF73E64-6FD1-3D48-9C77-335388F66168}"/>
              </a:ext>
            </a:extLst>
          </p:cNvPr>
          <p:cNvCxnSpPr>
            <a:cxnSpLocks/>
            <a:stCxn id="7" idx="1"/>
            <a:endCxn id="16" idx="6"/>
          </p:cNvCxnSpPr>
          <p:nvPr/>
        </p:nvCxnSpPr>
        <p:spPr>
          <a:xfrm flipH="1">
            <a:off x="7361109" y="5044072"/>
            <a:ext cx="780449" cy="41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E0A2CD-9FBE-0544-9F85-01A8D3E1F511}"/>
              </a:ext>
            </a:extLst>
          </p:cNvPr>
          <p:cNvCxnSpPr>
            <a:cxnSpLocks/>
            <a:stCxn id="7" idx="2"/>
            <a:endCxn id="17" idx="0"/>
          </p:cNvCxnSpPr>
          <p:nvPr/>
        </p:nvCxnSpPr>
        <p:spPr>
          <a:xfrm flipH="1">
            <a:off x="7382985" y="5341881"/>
            <a:ext cx="1777836" cy="6417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218C8032-7FCC-444A-970C-055E612160E9}"/>
              </a:ext>
            </a:extLst>
          </p:cNvPr>
          <p:cNvSpPr/>
          <p:nvPr/>
        </p:nvSpPr>
        <p:spPr>
          <a:xfrm>
            <a:off x="10403007" y="5983638"/>
            <a:ext cx="1517146" cy="5424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value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5895AC6-C100-B646-8275-E2643AEAC7CD}"/>
              </a:ext>
            </a:extLst>
          </p:cNvPr>
          <p:cNvCxnSpPr>
            <a:cxnSpLocks/>
            <a:stCxn id="7" idx="2"/>
            <a:endCxn id="20" idx="0"/>
          </p:cNvCxnSpPr>
          <p:nvPr/>
        </p:nvCxnSpPr>
        <p:spPr>
          <a:xfrm>
            <a:off x="9160821" y="5341881"/>
            <a:ext cx="2000759" cy="6417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Diamond 21">
            <a:extLst>
              <a:ext uri="{FF2B5EF4-FFF2-40B4-BE49-F238E27FC236}">
                <a16:creationId xmlns:a16="http://schemas.microsoft.com/office/drawing/2014/main" id="{407AC3D3-7ABF-4144-A38C-A5725EB9813D}"/>
              </a:ext>
            </a:extLst>
          </p:cNvPr>
          <p:cNvSpPr/>
          <p:nvPr/>
        </p:nvSpPr>
        <p:spPr>
          <a:xfrm>
            <a:off x="8443562" y="3586946"/>
            <a:ext cx="1452694" cy="788944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takes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ED6956A-C5FD-D041-949A-AE3E4F0DB1A8}"/>
              </a:ext>
            </a:extLst>
          </p:cNvPr>
          <p:cNvCxnSpPr>
            <a:cxnSpLocks/>
            <a:stCxn id="6" idx="2"/>
            <a:endCxn id="22" idx="0"/>
          </p:cNvCxnSpPr>
          <p:nvPr/>
        </p:nvCxnSpPr>
        <p:spPr>
          <a:xfrm>
            <a:off x="9160821" y="3067066"/>
            <a:ext cx="9088" cy="5198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5C03A22-464D-5C4A-8B83-6A39A556422C}"/>
              </a:ext>
            </a:extLst>
          </p:cNvPr>
          <p:cNvCxnSpPr>
            <a:cxnSpLocks/>
            <a:stCxn id="22" idx="2"/>
            <a:endCxn id="7" idx="0"/>
          </p:cNvCxnSpPr>
          <p:nvPr/>
        </p:nvCxnSpPr>
        <p:spPr>
          <a:xfrm flipH="1">
            <a:off x="9160821" y="4375890"/>
            <a:ext cx="9088" cy="3703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>
            <a:extLst>
              <a:ext uri="{FF2B5EF4-FFF2-40B4-BE49-F238E27FC236}">
                <a16:creationId xmlns:a16="http://schemas.microsoft.com/office/drawing/2014/main" id="{18C8A1BC-4CF2-C840-814F-1D59FDCEC55B}"/>
              </a:ext>
            </a:extLst>
          </p:cNvPr>
          <p:cNvSpPr/>
          <p:nvPr/>
        </p:nvSpPr>
        <p:spPr>
          <a:xfrm>
            <a:off x="10403007" y="3722255"/>
            <a:ext cx="1373357" cy="5172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Date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4587A2E4-3C19-A342-B9A8-EFE52D8654CA}"/>
              </a:ext>
            </a:extLst>
          </p:cNvPr>
          <p:cNvCxnSpPr>
            <a:stCxn id="22" idx="3"/>
            <a:endCxn id="31" idx="2"/>
          </p:cNvCxnSpPr>
          <p:nvPr/>
        </p:nvCxnSpPr>
        <p:spPr>
          <a:xfrm flipV="1">
            <a:off x="9896256" y="3980873"/>
            <a:ext cx="506751" cy="5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614E1AA5-EE1F-A44D-81DC-5AA9F987427C}"/>
              </a:ext>
            </a:extLst>
          </p:cNvPr>
          <p:cNvSpPr txBox="1"/>
          <p:nvPr/>
        </p:nvSpPr>
        <p:spPr>
          <a:xfrm>
            <a:off x="9095266" y="316825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dirty="0"/>
              <a:t>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84BBD61-C42A-D442-B077-51E83F0651C0}"/>
              </a:ext>
            </a:extLst>
          </p:cNvPr>
          <p:cNvSpPr txBox="1"/>
          <p:nvPr/>
        </p:nvSpPr>
        <p:spPr>
          <a:xfrm>
            <a:off x="9110104" y="4375890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dirty="0"/>
              <a:t>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A7D2BAA-A9C5-ED40-A19B-E045F483EFFD}"/>
              </a:ext>
            </a:extLst>
          </p:cNvPr>
          <p:cNvSpPr txBox="1"/>
          <p:nvPr/>
        </p:nvSpPr>
        <p:spPr>
          <a:xfrm>
            <a:off x="1880060" y="1974540"/>
            <a:ext cx="213166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sz="1400" dirty="0"/>
              <a:t>A sensor records N observations for a pollutant</a:t>
            </a:r>
          </a:p>
          <a:p>
            <a:r>
              <a:rPr lang="en-JP" sz="1400" dirty="0"/>
              <a:t>e.g., PM2.5, SO2, NO2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759075C-476B-3D48-8514-5012545A0B5A}"/>
              </a:ext>
            </a:extLst>
          </p:cNvPr>
          <p:cNvSpPr/>
          <p:nvPr/>
        </p:nvSpPr>
        <p:spPr>
          <a:xfrm>
            <a:off x="7517288" y="376592"/>
            <a:ext cx="1189691" cy="39716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HNo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018D20C2-BC06-354A-B5BA-D3CED411A915}"/>
              </a:ext>
            </a:extLst>
          </p:cNvPr>
          <p:cNvSpPr/>
          <p:nvPr/>
        </p:nvSpPr>
        <p:spPr>
          <a:xfrm>
            <a:off x="8800798" y="376592"/>
            <a:ext cx="1692055" cy="39716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Prefecture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8FCD31A4-4B96-014F-8F4F-84905064D47B}"/>
              </a:ext>
            </a:extLst>
          </p:cNvPr>
          <p:cNvSpPr/>
          <p:nvPr/>
        </p:nvSpPr>
        <p:spPr>
          <a:xfrm>
            <a:off x="10586673" y="376592"/>
            <a:ext cx="1517146" cy="39716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Pincode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5F8914AE-89FB-0447-BA86-D8614001502C}"/>
              </a:ext>
            </a:extLst>
          </p:cNvPr>
          <p:cNvCxnSpPr>
            <a:stCxn id="29" idx="4"/>
            <a:endCxn id="9" idx="0"/>
          </p:cNvCxnSpPr>
          <p:nvPr/>
        </p:nvCxnSpPr>
        <p:spPr>
          <a:xfrm>
            <a:off x="8112134" y="773756"/>
            <a:ext cx="1133975" cy="5511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B195D791-CC79-004C-8E39-7FE343FEC83C}"/>
              </a:ext>
            </a:extLst>
          </p:cNvPr>
          <p:cNvCxnSpPr>
            <a:stCxn id="32" idx="4"/>
            <a:endCxn id="9" idx="0"/>
          </p:cNvCxnSpPr>
          <p:nvPr/>
        </p:nvCxnSpPr>
        <p:spPr>
          <a:xfrm flipH="1">
            <a:off x="9246109" y="773756"/>
            <a:ext cx="400717" cy="5511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AB3B3F19-C521-3144-AB3B-5D31A4192FD6}"/>
              </a:ext>
            </a:extLst>
          </p:cNvPr>
          <p:cNvCxnSpPr>
            <a:stCxn id="34" idx="4"/>
            <a:endCxn id="9" idx="0"/>
          </p:cNvCxnSpPr>
          <p:nvPr/>
        </p:nvCxnSpPr>
        <p:spPr>
          <a:xfrm flipH="1">
            <a:off x="9246109" y="773756"/>
            <a:ext cx="2099137" cy="5511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77367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Dexter | Cartoon network characters, Dexter cartoon, Old cartoon network">
            <a:extLst>
              <a:ext uri="{FF2B5EF4-FFF2-40B4-BE49-F238E27FC236}">
                <a16:creationId xmlns:a16="http://schemas.microsoft.com/office/drawing/2014/main" id="{C8F93D67-C146-7F41-BC4C-3CE0857FF7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5464" y="4974105"/>
            <a:ext cx="1189756" cy="1512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val Callout 4">
            <a:extLst>
              <a:ext uri="{FF2B5EF4-FFF2-40B4-BE49-F238E27FC236}">
                <a16:creationId xmlns:a16="http://schemas.microsoft.com/office/drawing/2014/main" id="{A9F24A6B-01D2-134C-9211-E3E1C7610E78}"/>
              </a:ext>
            </a:extLst>
          </p:cNvPr>
          <p:cNvSpPr/>
          <p:nvPr/>
        </p:nvSpPr>
        <p:spPr>
          <a:xfrm>
            <a:off x="1777127" y="3363985"/>
            <a:ext cx="3424047" cy="1610121"/>
          </a:xfrm>
          <a:prstGeom prst="wedgeEllipseCallout">
            <a:avLst>
              <a:gd name="adj1" fmla="val -32382"/>
              <a:gd name="adj2" fmla="val 625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Multi-valued attributes will have two circles</a:t>
            </a:r>
          </a:p>
          <a:p>
            <a:pPr algn="ctr"/>
            <a:r>
              <a:rPr lang="en-JP" dirty="0"/>
              <a:t>E.g., a car can have multiple colors</a:t>
            </a:r>
          </a:p>
        </p:txBody>
      </p:sp>
      <p:pic>
        <p:nvPicPr>
          <p:cNvPr id="1026" name="Picture 2" descr="Car Color | Outside The Lines">
            <a:extLst>
              <a:ext uri="{FF2B5EF4-FFF2-40B4-BE49-F238E27FC236}">
                <a16:creationId xmlns:a16="http://schemas.microsoft.com/office/drawing/2014/main" id="{37B87070-7DFD-344A-BE66-C026E39594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7067" y="427022"/>
            <a:ext cx="3289300" cy="2463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A3DD859-A022-B249-AC19-3A8BD4B3D340}"/>
              </a:ext>
            </a:extLst>
          </p:cNvPr>
          <p:cNvSpPr/>
          <p:nvPr/>
        </p:nvSpPr>
        <p:spPr>
          <a:xfrm>
            <a:off x="8523215" y="3808602"/>
            <a:ext cx="1988191" cy="6291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CAR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7F7619E-9D54-044E-8F8B-1FA56D8F0AA4}"/>
              </a:ext>
            </a:extLst>
          </p:cNvPr>
          <p:cNvSpPr/>
          <p:nvPr/>
        </p:nvSpPr>
        <p:spPr>
          <a:xfrm>
            <a:off x="6702804" y="3942826"/>
            <a:ext cx="1157680" cy="42783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u="sng" dirty="0"/>
              <a:t>ID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A9BBD1B-6AB1-DE43-B256-7C1E7BF887C0}"/>
              </a:ext>
            </a:extLst>
          </p:cNvPr>
          <p:cNvSpPr/>
          <p:nvPr/>
        </p:nvSpPr>
        <p:spPr>
          <a:xfrm>
            <a:off x="7281644" y="5050172"/>
            <a:ext cx="1375795" cy="5033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Name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F1AD4DC-49A1-4747-84EE-65510AE81E22}"/>
              </a:ext>
            </a:extLst>
          </p:cNvPr>
          <p:cNvSpPr/>
          <p:nvPr/>
        </p:nvSpPr>
        <p:spPr>
          <a:xfrm>
            <a:off x="9517310" y="5050172"/>
            <a:ext cx="1547769" cy="50334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03B3672-D680-CA45-B285-DEE4EAAA5F8A}"/>
              </a:ext>
            </a:extLst>
          </p:cNvPr>
          <p:cNvSpPr/>
          <p:nvPr/>
        </p:nvSpPr>
        <p:spPr>
          <a:xfrm>
            <a:off x="9394885" y="4891904"/>
            <a:ext cx="1792617" cy="81987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70E132B-43CC-6C4D-866F-50AF60A1D89B}"/>
              </a:ext>
            </a:extLst>
          </p:cNvPr>
          <p:cNvSpPr txBox="1"/>
          <p:nvPr/>
        </p:nvSpPr>
        <p:spPr>
          <a:xfrm>
            <a:off x="9948791" y="5117176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dirty="0"/>
              <a:t>Color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A7F7823-854E-7F4D-B034-3F11706DC9BF}"/>
              </a:ext>
            </a:extLst>
          </p:cNvPr>
          <p:cNvCxnSpPr>
            <a:stCxn id="7" idx="6"/>
            <a:endCxn id="6" idx="1"/>
          </p:cNvCxnSpPr>
          <p:nvPr/>
        </p:nvCxnSpPr>
        <p:spPr>
          <a:xfrm flipV="1">
            <a:off x="7860484" y="4123189"/>
            <a:ext cx="662731" cy="335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3CC7899-4358-1647-B29B-F4FFDBA984FE}"/>
              </a:ext>
            </a:extLst>
          </p:cNvPr>
          <p:cNvCxnSpPr>
            <a:stCxn id="8" idx="0"/>
            <a:endCxn id="6" idx="2"/>
          </p:cNvCxnSpPr>
          <p:nvPr/>
        </p:nvCxnSpPr>
        <p:spPr>
          <a:xfrm flipV="1">
            <a:off x="7969542" y="4437776"/>
            <a:ext cx="1547769" cy="6123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A964552-0314-064B-9D01-67FA3A05A47E}"/>
              </a:ext>
            </a:extLst>
          </p:cNvPr>
          <p:cNvCxnSpPr>
            <a:stCxn id="6" idx="2"/>
            <a:endCxn id="11" idx="0"/>
          </p:cNvCxnSpPr>
          <p:nvPr/>
        </p:nvCxnSpPr>
        <p:spPr>
          <a:xfrm>
            <a:off x="9517311" y="4437776"/>
            <a:ext cx="773883" cy="4541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DE9A1567-76BD-BA46-926A-3AE851176340}"/>
              </a:ext>
            </a:extLst>
          </p:cNvPr>
          <p:cNvSpPr txBox="1"/>
          <p:nvPr/>
        </p:nvSpPr>
        <p:spPr>
          <a:xfrm>
            <a:off x="7281644" y="6001010"/>
            <a:ext cx="45359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dirty="0"/>
              <a:t>ID	Name		Color</a:t>
            </a:r>
          </a:p>
          <a:p>
            <a:r>
              <a:rPr lang="en-JP" dirty="0"/>
              <a:t>1	Audi		{Red, Blue, Gold}</a:t>
            </a:r>
          </a:p>
        </p:txBody>
      </p:sp>
    </p:spTree>
    <p:extLst>
      <p:ext uri="{BB962C8B-B14F-4D97-AF65-F5344CB8AC3E}">
        <p14:creationId xmlns:p14="http://schemas.microsoft.com/office/powerpoint/2010/main" val="15336196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5A735D7-FF8A-9F4F-80A2-29270A19D5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0466" y="0"/>
            <a:ext cx="55710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7382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62877-C27E-8540-B92F-F1C7A0300B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68600" y="2517198"/>
            <a:ext cx="6938818" cy="1325563"/>
          </a:xfrm>
        </p:spPr>
        <p:txBody>
          <a:bodyPr/>
          <a:lstStyle/>
          <a:p>
            <a:r>
              <a:rPr lang="en-JP" dirty="0"/>
              <a:t>Primary Key and Foreign Key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158D6C-CC3D-43B2-804B-0C666C316B2D}"/>
              </a:ext>
            </a:extLst>
          </p:cNvPr>
          <p:cNvSpPr txBox="1"/>
          <p:nvPr/>
        </p:nvSpPr>
        <p:spPr>
          <a:xfrm>
            <a:off x="5453853" y="3975186"/>
            <a:ext cx="6552628" cy="230832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JP" dirty="0"/>
              <a:t>CREATE TABLE sensor (id integer primary key, name varchar not null,</a:t>
            </a:r>
          </a:p>
          <a:p>
            <a:r>
              <a:rPr lang="en-JP" dirty="0"/>
              <a:t>                                        address not null, location null)</a:t>
            </a:r>
            <a:endParaRPr lang="en-US" dirty="0"/>
          </a:p>
          <a:p>
            <a:endParaRPr lang="en-US" dirty="0"/>
          </a:p>
          <a:p>
            <a:r>
              <a:rPr lang="en-JP" dirty="0"/>
              <a:t>CREATE TABLE takes (id integer, ID integer, Date date not null,</a:t>
            </a:r>
          </a:p>
          <a:p>
            <a:r>
              <a:rPr lang="en-JP" dirty="0"/>
              <a:t>                                     foreign key(id) references sensor(id),</a:t>
            </a:r>
          </a:p>
          <a:p>
            <a:r>
              <a:rPr lang="en-JP" dirty="0"/>
              <a:t>                                     foreign key(ID) references observation(ID))</a:t>
            </a:r>
          </a:p>
          <a:p>
            <a:endParaRPr lang="en-JP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30600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23D9BB-F2C9-C74B-BFDD-9EDCAEA4E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/>
              <a:t>Primary Key and Foreign Key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F117AD-9CF7-BD47-BC08-E07D16B0BA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JP" dirty="0"/>
              <a:t>Primary key is the key attribute in an entity</a:t>
            </a:r>
          </a:p>
          <a:p>
            <a:endParaRPr lang="en-JP" dirty="0"/>
          </a:p>
          <a:p>
            <a:r>
              <a:rPr lang="en-JP" dirty="0"/>
              <a:t>Foreign key is the attribute referring primary key in a relation</a:t>
            </a:r>
          </a:p>
        </p:txBody>
      </p:sp>
    </p:spTree>
    <p:extLst>
      <p:ext uri="{BB962C8B-B14F-4D97-AF65-F5344CB8AC3E}">
        <p14:creationId xmlns:p14="http://schemas.microsoft.com/office/powerpoint/2010/main" val="42936739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FE8FB5-6D05-8147-BEB1-32148BEC4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85920"/>
            <a:ext cx="10515600" cy="1325563"/>
          </a:xfrm>
        </p:spPr>
        <p:txBody>
          <a:bodyPr/>
          <a:lstStyle/>
          <a:p>
            <a:r>
              <a:rPr lang="en-JP" dirty="0"/>
              <a:t>Primary Key</a:t>
            </a:r>
          </a:p>
        </p:txBody>
      </p:sp>
      <p:pic>
        <p:nvPicPr>
          <p:cNvPr id="4" name="Picture 2" descr="Dexter | Cartoon network characters, Dexter cartoon, Old cartoon network">
            <a:extLst>
              <a:ext uri="{FF2B5EF4-FFF2-40B4-BE49-F238E27FC236}">
                <a16:creationId xmlns:a16="http://schemas.microsoft.com/office/drawing/2014/main" id="{636FCCB5-0380-6346-A5F9-6E93B92E77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426" y="5267360"/>
            <a:ext cx="1189756" cy="1512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val Callout 4">
            <a:extLst>
              <a:ext uri="{FF2B5EF4-FFF2-40B4-BE49-F238E27FC236}">
                <a16:creationId xmlns:a16="http://schemas.microsoft.com/office/drawing/2014/main" id="{2C4346B2-73EB-5D44-BD40-AB0830B52D90}"/>
              </a:ext>
            </a:extLst>
          </p:cNvPr>
          <p:cNvSpPr/>
          <p:nvPr/>
        </p:nvSpPr>
        <p:spPr>
          <a:xfrm>
            <a:off x="956089" y="3722255"/>
            <a:ext cx="3191483" cy="1545106"/>
          </a:xfrm>
          <a:prstGeom prst="wedgeEllipseCallout">
            <a:avLst>
              <a:gd name="adj1" fmla="val -32382"/>
              <a:gd name="adj2" fmla="val 625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IDs in Entities are primary keys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43E8B79-198B-4E48-B0E3-9C74290F94B1}"/>
              </a:ext>
            </a:extLst>
          </p:cNvPr>
          <p:cNvSpPr/>
          <p:nvPr/>
        </p:nvSpPr>
        <p:spPr>
          <a:xfrm>
            <a:off x="8141558" y="2471447"/>
            <a:ext cx="2038525" cy="5956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Sensor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96F9F25-F464-9745-A3CA-43851DA36A5E}"/>
              </a:ext>
            </a:extLst>
          </p:cNvPr>
          <p:cNvSpPr/>
          <p:nvPr/>
        </p:nvSpPr>
        <p:spPr>
          <a:xfrm>
            <a:off x="8141558" y="4746262"/>
            <a:ext cx="2038525" cy="5956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Observations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0DB0C26-F403-6E42-AAED-3E66A884AC41}"/>
              </a:ext>
            </a:extLst>
          </p:cNvPr>
          <p:cNvSpPr/>
          <p:nvPr/>
        </p:nvSpPr>
        <p:spPr>
          <a:xfrm>
            <a:off x="7143268" y="1324951"/>
            <a:ext cx="1300294" cy="604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u="sng" dirty="0"/>
              <a:t>id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68648F3-199C-3E45-8194-89EE780F439A}"/>
              </a:ext>
            </a:extLst>
          </p:cNvPr>
          <p:cNvSpPr/>
          <p:nvPr/>
        </p:nvSpPr>
        <p:spPr>
          <a:xfrm>
            <a:off x="8595962" y="1324951"/>
            <a:ext cx="1300294" cy="604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address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C677A9A-479A-CF45-95AD-D2E6BF7E8E83}"/>
              </a:ext>
            </a:extLst>
          </p:cNvPr>
          <p:cNvSpPr/>
          <p:nvPr/>
        </p:nvSpPr>
        <p:spPr>
          <a:xfrm>
            <a:off x="10062638" y="1324951"/>
            <a:ext cx="1375794" cy="604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location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397E278-27AF-E041-ADC8-E667253660A6}"/>
              </a:ext>
            </a:extLst>
          </p:cNvPr>
          <p:cNvSpPr/>
          <p:nvPr/>
        </p:nvSpPr>
        <p:spPr>
          <a:xfrm>
            <a:off x="6493121" y="2324639"/>
            <a:ext cx="1300294" cy="604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name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3A2E831-261D-6F40-BF5D-4336E6924A0A}"/>
              </a:ext>
            </a:extLst>
          </p:cNvPr>
          <p:cNvCxnSpPr>
            <a:stCxn id="8" idx="5"/>
            <a:endCxn id="6" idx="0"/>
          </p:cNvCxnSpPr>
          <p:nvPr/>
        </p:nvCxnSpPr>
        <p:spPr>
          <a:xfrm>
            <a:off x="8253138" y="1840504"/>
            <a:ext cx="907683" cy="6309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89D4463-E0FA-9241-921D-3CBDDFFC54AE}"/>
              </a:ext>
            </a:extLst>
          </p:cNvPr>
          <p:cNvCxnSpPr>
            <a:stCxn id="11" idx="6"/>
            <a:endCxn id="6" idx="1"/>
          </p:cNvCxnSpPr>
          <p:nvPr/>
        </p:nvCxnSpPr>
        <p:spPr>
          <a:xfrm>
            <a:off x="7793415" y="2626643"/>
            <a:ext cx="348143" cy="1426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D2DD248-6929-BB44-8A6E-9D328C7310A3}"/>
              </a:ext>
            </a:extLst>
          </p:cNvPr>
          <p:cNvCxnSpPr>
            <a:stCxn id="9" idx="4"/>
            <a:endCxn id="6" idx="0"/>
          </p:cNvCxnSpPr>
          <p:nvPr/>
        </p:nvCxnSpPr>
        <p:spPr>
          <a:xfrm flipH="1">
            <a:off x="9160821" y="1928959"/>
            <a:ext cx="85288" cy="5424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235E763-4926-EF4E-BC25-18D5A6424ACD}"/>
              </a:ext>
            </a:extLst>
          </p:cNvPr>
          <p:cNvCxnSpPr>
            <a:cxnSpLocks/>
            <a:stCxn id="10" idx="4"/>
            <a:endCxn id="6" idx="0"/>
          </p:cNvCxnSpPr>
          <p:nvPr/>
        </p:nvCxnSpPr>
        <p:spPr>
          <a:xfrm flipH="1">
            <a:off x="9160821" y="1928959"/>
            <a:ext cx="1589714" cy="5424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>
            <a:extLst>
              <a:ext uri="{FF2B5EF4-FFF2-40B4-BE49-F238E27FC236}">
                <a16:creationId xmlns:a16="http://schemas.microsoft.com/office/drawing/2014/main" id="{05AC34E8-9765-3649-A87C-A4A717CE0C8C}"/>
              </a:ext>
            </a:extLst>
          </p:cNvPr>
          <p:cNvSpPr/>
          <p:nvPr/>
        </p:nvSpPr>
        <p:spPr>
          <a:xfrm>
            <a:off x="6142182" y="4746262"/>
            <a:ext cx="1218927" cy="60400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u="sng" dirty="0"/>
              <a:t>ID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A07C9552-AD78-1745-838C-1C064B9AB7F7}"/>
              </a:ext>
            </a:extLst>
          </p:cNvPr>
          <p:cNvSpPr/>
          <p:nvPr/>
        </p:nvSpPr>
        <p:spPr>
          <a:xfrm>
            <a:off x="6624412" y="5983638"/>
            <a:ext cx="1517146" cy="5424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pollutant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EF73E64-6FD1-3D48-9C77-335388F66168}"/>
              </a:ext>
            </a:extLst>
          </p:cNvPr>
          <p:cNvCxnSpPr>
            <a:cxnSpLocks/>
            <a:stCxn id="7" idx="1"/>
            <a:endCxn id="16" idx="6"/>
          </p:cNvCxnSpPr>
          <p:nvPr/>
        </p:nvCxnSpPr>
        <p:spPr>
          <a:xfrm flipH="1">
            <a:off x="7361109" y="5044072"/>
            <a:ext cx="780449" cy="41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E0A2CD-9FBE-0544-9F85-01A8D3E1F511}"/>
              </a:ext>
            </a:extLst>
          </p:cNvPr>
          <p:cNvCxnSpPr>
            <a:cxnSpLocks/>
            <a:stCxn id="7" idx="2"/>
            <a:endCxn id="17" idx="0"/>
          </p:cNvCxnSpPr>
          <p:nvPr/>
        </p:nvCxnSpPr>
        <p:spPr>
          <a:xfrm flipH="1">
            <a:off x="7382985" y="5341881"/>
            <a:ext cx="1777836" cy="6417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218C8032-7FCC-444A-970C-055E612160E9}"/>
              </a:ext>
            </a:extLst>
          </p:cNvPr>
          <p:cNvSpPr/>
          <p:nvPr/>
        </p:nvSpPr>
        <p:spPr>
          <a:xfrm>
            <a:off x="10403007" y="5983638"/>
            <a:ext cx="1517146" cy="5424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value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5895AC6-C100-B646-8275-E2643AEAC7CD}"/>
              </a:ext>
            </a:extLst>
          </p:cNvPr>
          <p:cNvCxnSpPr>
            <a:cxnSpLocks/>
            <a:stCxn id="7" idx="2"/>
            <a:endCxn id="20" idx="0"/>
          </p:cNvCxnSpPr>
          <p:nvPr/>
        </p:nvCxnSpPr>
        <p:spPr>
          <a:xfrm>
            <a:off x="9160821" y="5341881"/>
            <a:ext cx="2000759" cy="6417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Diamond 21">
            <a:extLst>
              <a:ext uri="{FF2B5EF4-FFF2-40B4-BE49-F238E27FC236}">
                <a16:creationId xmlns:a16="http://schemas.microsoft.com/office/drawing/2014/main" id="{407AC3D3-7ABF-4144-A38C-A5725EB9813D}"/>
              </a:ext>
            </a:extLst>
          </p:cNvPr>
          <p:cNvSpPr/>
          <p:nvPr/>
        </p:nvSpPr>
        <p:spPr>
          <a:xfrm>
            <a:off x="8443562" y="3586946"/>
            <a:ext cx="1452694" cy="788944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takes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ED6956A-C5FD-D041-949A-AE3E4F0DB1A8}"/>
              </a:ext>
            </a:extLst>
          </p:cNvPr>
          <p:cNvCxnSpPr>
            <a:cxnSpLocks/>
            <a:stCxn id="6" idx="2"/>
            <a:endCxn id="22" idx="0"/>
          </p:cNvCxnSpPr>
          <p:nvPr/>
        </p:nvCxnSpPr>
        <p:spPr>
          <a:xfrm>
            <a:off x="9160821" y="3067066"/>
            <a:ext cx="9088" cy="5198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5C03A22-464D-5C4A-8B83-6A39A556422C}"/>
              </a:ext>
            </a:extLst>
          </p:cNvPr>
          <p:cNvCxnSpPr>
            <a:cxnSpLocks/>
            <a:stCxn id="22" idx="2"/>
            <a:endCxn id="7" idx="0"/>
          </p:cNvCxnSpPr>
          <p:nvPr/>
        </p:nvCxnSpPr>
        <p:spPr>
          <a:xfrm flipH="1">
            <a:off x="9160821" y="4375890"/>
            <a:ext cx="9088" cy="3703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>
            <a:extLst>
              <a:ext uri="{FF2B5EF4-FFF2-40B4-BE49-F238E27FC236}">
                <a16:creationId xmlns:a16="http://schemas.microsoft.com/office/drawing/2014/main" id="{18C8A1BC-4CF2-C840-814F-1D59FDCEC55B}"/>
              </a:ext>
            </a:extLst>
          </p:cNvPr>
          <p:cNvSpPr/>
          <p:nvPr/>
        </p:nvSpPr>
        <p:spPr>
          <a:xfrm>
            <a:off x="10403007" y="3722255"/>
            <a:ext cx="1373357" cy="5172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Date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4587A2E4-3C19-A342-B9A8-EFE52D8654CA}"/>
              </a:ext>
            </a:extLst>
          </p:cNvPr>
          <p:cNvCxnSpPr>
            <a:stCxn id="22" idx="3"/>
            <a:endCxn id="31" idx="2"/>
          </p:cNvCxnSpPr>
          <p:nvPr/>
        </p:nvCxnSpPr>
        <p:spPr>
          <a:xfrm flipV="1">
            <a:off x="9896256" y="3980873"/>
            <a:ext cx="506751" cy="5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D5E0216-9724-6E47-BC8F-498811410E00}"/>
              </a:ext>
            </a:extLst>
          </p:cNvPr>
          <p:cNvCxnSpPr>
            <a:cxnSpLocks/>
            <a:stCxn id="5" idx="6"/>
            <a:endCxn id="8" idx="2"/>
          </p:cNvCxnSpPr>
          <p:nvPr/>
        </p:nvCxnSpPr>
        <p:spPr>
          <a:xfrm flipV="1">
            <a:off x="4147572" y="1626955"/>
            <a:ext cx="2995696" cy="2867853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9A263A4-813A-B440-A509-B44EF1E9D2A9}"/>
              </a:ext>
            </a:extLst>
          </p:cNvPr>
          <p:cNvCxnSpPr>
            <a:cxnSpLocks/>
            <a:stCxn id="5" idx="6"/>
            <a:endCxn id="16" idx="2"/>
          </p:cNvCxnSpPr>
          <p:nvPr/>
        </p:nvCxnSpPr>
        <p:spPr>
          <a:xfrm>
            <a:off x="4147572" y="4494808"/>
            <a:ext cx="1994610" cy="553458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7475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FE8FB5-6D05-8147-BEB1-32148BEC4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85920"/>
            <a:ext cx="10515600" cy="1325563"/>
          </a:xfrm>
        </p:spPr>
        <p:txBody>
          <a:bodyPr/>
          <a:lstStyle/>
          <a:p>
            <a:r>
              <a:rPr lang="en-JP" dirty="0"/>
              <a:t>Primary Key SQL</a:t>
            </a:r>
          </a:p>
        </p:txBody>
      </p:sp>
      <p:pic>
        <p:nvPicPr>
          <p:cNvPr id="4" name="Picture 2" descr="Dexter | Cartoon network characters, Dexter cartoon, Old cartoon network">
            <a:extLst>
              <a:ext uri="{FF2B5EF4-FFF2-40B4-BE49-F238E27FC236}">
                <a16:creationId xmlns:a16="http://schemas.microsoft.com/office/drawing/2014/main" id="{636FCCB5-0380-6346-A5F9-6E93B92E77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426" y="5267360"/>
            <a:ext cx="1189756" cy="1512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val Callout 4">
            <a:extLst>
              <a:ext uri="{FF2B5EF4-FFF2-40B4-BE49-F238E27FC236}">
                <a16:creationId xmlns:a16="http://schemas.microsoft.com/office/drawing/2014/main" id="{2C4346B2-73EB-5D44-BD40-AB0830B52D90}"/>
              </a:ext>
            </a:extLst>
          </p:cNvPr>
          <p:cNvSpPr/>
          <p:nvPr/>
        </p:nvSpPr>
        <p:spPr>
          <a:xfrm>
            <a:off x="956089" y="3722255"/>
            <a:ext cx="3191483" cy="1545106"/>
          </a:xfrm>
          <a:prstGeom prst="wedgeEllipseCallout">
            <a:avLst>
              <a:gd name="adj1" fmla="val -32382"/>
              <a:gd name="adj2" fmla="val 625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IDs in Entities are primary keys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43E8B79-198B-4E48-B0E3-9C74290F94B1}"/>
              </a:ext>
            </a:extLst>
          </p:cNvPr>
          <p:cNvSpPr/>
          <p:nvPr/>
        </p:nvSpPr>
        <p:spPr>
          <a:xfrm>
            <a:off x="8141558" y="2471447"/>
            <a:ext cx="2038525" cy="5956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Sensor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0DB0C26-F403-6E42-AAED-3E66A884AC41}"/>
              </a:ext>
            </a:extLst>
          </p:cNvPr>
          <p:cNvSpPr/>
          <p:nvPr/>
        </p:nvSpPr>
        <p:spPr>
          <a:xfrm>
            <a:off x="7143268" y="1324951"/>
            <a:ext cx="1300294" cy="604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u="sng" dirty="0"/>
              <a:t>id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68648F3-199C-3E45-8194-89EE780F439A}"/>
              </a:ext>
            </a:extLst>
          </p:cNvPr>
          <p:cNvSpPr/>
          <p:nvPr/>
        </p:nvSpPr>
        <p:spPr>
          <a:xfrm>
            <a:off x="8595962" y="1324951"/>
            <a:ext cx="1300294" cy="604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address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C677A9A-479A-CF45-95AD-D2E6BF7E8E83}"/>
              </a:ext>
            </a:extLst>
          </p:cNvPr>
          <p:cNvSpPr/>
          <p:nvPr/>
        </p:nvSpPr>
        <p:spPr>
          <a:xfrm>
            <a:off x="10062638" y="1324951"/>
            <a:ext cx="1375794" cy="604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location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397E278-27AF-E041-ADC8-E667253660A6}"/>
              </a:ext>
            </a:extLst>
          </p:cNvPr>
          <p:cNvSpPr/>
          <p:nvPr/>
        </p:nvSpPr>
        <p:spPr>
          <a:xfrm>
            <a:off x="6493121" y="2324639"/>
            <a:ext cx="1300294" cy="604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name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3A2E831-261D-6F40-BF5D-4336E6924A0A}"/>
              </a:ext>
            </a:extLst>
          </p:cNvPr>
          <p:cNvCxnSpPr>
            <a:stCxn id="8" idx="5"/>
            <a:endCxn id="6" idx="0"/>
          </p:cNvCxnSpPr>
          <p:nvPr/>
        </p:nvCxnSpPr>
        <p:spPr>
          <a:xfrm>
            <a:off x="8253138" y="1840504"/>
            <a:ext cx="907683" cy="6309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89D4463-E0FA-9241-921D-3CBDDFFC54AE}"/>
              </a:ext>
            </a:extLst>
          </p:cNvPr>
          <p:cNvCxnSpPr>
            <a:stCxn id="11" idx="6"/>
            <a:endCxn id="6" idx="1"/>
          </p:cNvCxnSpPr>
          <p:nvPr/>
        </p:nvCxnSpPr>
        <p:spPr>
          <a:xfrm>
            <a:off x="7793415" y="2626643"/>
            <a:ext cx="348143" cy="1426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D2DD248-6929-BB44-8A6E-9D328C7310A3}"/>
              </a:ext>
            </a:extLst>
          </p:cNvPr>
          <p:cNvCxnSpPr>
            <a:stCxn id="9" idx="4"/>
            <a:endCxn id="6" idx="0"/>
          </p:cNvCxnSpPr>
          <p:nvPr/>
        </p:nvCxnSpPr>
        <p:spPr>
          <a:xfrm flipH="1">
            <a:off x="9160821" y="1928959"/>
            <a:ext cx="85288" cy="5424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235E763-4926-EF4E-BC25-18D5A6424ACD}"/>
              </a:ext>
            </a:extLst>
          </p:cNvPr>
          <p:cNvCxnSpPr>
            <a:cxnSpLocks/>
            <a:stCxn id="10" idx="4"/>
            <a:endCxn id="6" idx="0"/>
          </p:cNvCxnSpPr>
          <p:nvPr/>
        </p:nvCxnSpPr>
        <p:spPr>
          <a:xfrm flipH="1">
            <a:off x="9160821" y="1928959"/>
            <a:ext cx="1589714" cy="5424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D5E0216-9724-6E47-BC8F-498811410E00}"/>
              </a:ext>
            </a:extLst>
          </p:cNvPr>
          <p:cNvCxnSpPr>
            <a:cxnSpLocks/>
            <a:stCxn id="5" idx="6"/>
            <a:endCxn id="8" idx="2"/>
          </p:cNvCxnSpPr>
          <p:nvPr/>
        </p:nvCxnSpPr>
        <p:spPr>
          <a:xfrm flipV="1">
            <a:off x="4147572" y="1626955"/>
            <a:ext cx="2995696" cy="2867853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B77BB016-5C67-BD4E-BA19-8D7A34084A62}"/>
              </a:ext>
            </a:extLst>
          </p:cNvPr>
          <p:cNvSpPr txBox="1"/>
          <p:nvPr/>
        </p:nvSpPr>
        <p:spPr>
          <a:xfrm>
            <a:off x="5708073" y="4876800"/>
            <a:ext cx="6552628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dirty="0"/>
              <a:t>CREATE TABLE sensor (id integer primary key, name varchar not null,</a:t>
            </a:r>
          </a:p>
          <a:p>
            <a:r>
              <a:rPr lang="en-JP" dirty="0"/>
              <a:t>                                        address not null, location null)</a:t>
            </a:r>
          </a:p>
          <a:p>
            <a:endParaRPr lang="en-JP" dirty="0"/>
          </a:p>
          <a:p>
            <a:r>
              <a:rPr lang="en-JP" dirty="0"/>
              <a:t>Similarly,</a:t>
            </a:r>
          </a:p>
          <a:p>
            <a:endParaRPr lang="en-JP" dirty="0"/>
          </a:p>
          <a:p>
            <a:r>
              <a:rPr lang="en-JP" dirty="0"/>
              <a:t>CREATE TABLE observation(obs_id integer primary key, pollutant </a:t>
            </a:r>
          </a:p>
          <a:p>
            <a:r>
              <a:rPr lang="en-JP" dirty="0"/>
              <a:t>                                                varchar not null, value float not null)</a:t>
            </a:r>
          </a:p>
        </p:txBody>
      </p:sp>
    </p:spTree>
    <p:extLst>
      <p:ext uri="{BB962C8B-B14F-4D97-AF65-F5344CB8AC3E}">
        <p14:creationId xmlns:p14="http://schemas.microsoft.com/office/powerpoint/2010/main" val="16415426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FE8FB5-6D05-8147-BEB1-32148BEC4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85920"/>
            <a:ext cx="10515600" cy="1325563"/>
          </a:xfrm>
        </p:spPr>
        <p:txBody>
          <a:bodyPr/>
          <a:lstStyle/>
          <a:p>
            <a:r>
              <a:rPr lang="en-JP" dirty="0"/>
              <a:t>Foreign Key</a:t>
            </a:r>
          </a:p>
        </p:txBody>
      </p:sp>
      <p:pic>
        <p:nvPicPr>
          <p:cNvPr id="4" name="Picture 2" descr="Dexter | Cartoon network characters, Dexter cartoon, Old cartoon network">
            <a:extLst>
              <a:ext uri="{FF2B5EF4-FFF2-40B4-BE49-F238E27FC236}">
                <a16:creationId xmlns:a16="http://schemas.microsoft.com/office/drawing/2014/main" id="{636FCCB5-0380-6346-A5F9-6E93B92E77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426" y="5267360"/>
            <a:ext cx="1189756" cy="1512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val Callout 4">
            <a:extLst>
              <a:ext uri="{FF2B5EF4-FFF2-40B4-BE49-F238E27FC236}">
                <a16:creationId xmlns:a16="http://schemas.microsoft.com/office/drawing/2014/main" id="{2C4346B2-73EB-5D44-BD40-AB0830B52D90}"/>
              </a:ext>
            </a:extLst>
          </p:cNvPr>
          <p:cNvSpPr/>
          <p:nvPr/>
        </p:nvSpPr>
        <p:spPr>
          <a:xfrm>
            <a:off x="956089" y="3722255"/>
            <a:ext cx="3191483" cy="1545106"/>
          </a:xfrm>
          <a:prstGeom prst="wedgeEllipseCallout">
            <a:avLst>
              <a:gd name="adj1" fmla="val -32382"/>
              <a:gd name="adj2" fmla="val 625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primary keys when used  in a relationship are called foreign keys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43E8B79-198B-4E48-B0E3-9C74290F94B1}"/>
              </a:ext>
            </a:extLst>
          </p:cNvPr>
          <p:cNvSpPr/>
          <p:nvPr/>
        </p:nvSpPr>
        <p:spPr>
          <a:xfrm>
            <a:off x="8141558" y="2471447"/>
            <a:ext cx="2038525" cy="5956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Sensor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96F9F25-F464-9745-A3CA-43851DA36A5E}"/>
              </a:ext>
            </a:extLst>
          </p:cNvPr>
          <p:cNvSpPr/>
          <p:nvPr/>
        </p:nvSpPr>
        <p:spPr>
          <a:xfrm>
            <a:off x="8141558" y="4746262"/>
            <a:ext cx="2038525" cy="5956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Observations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0DB0C26-F403-6E42-AAED-3E66A884AC41}"/>
              </a:ext>
            </a:extLst>
          </p:cNvPr>
          <p:cNvSpPr/>
          <p:nvPr/>
        </p:nvSpPr>
        <p:spPr>
          <a:xfrm>
            <a:off x="7143268" y="1324951"/>
            <a:ext cx="1300294" cy="604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u="sng" dirty="0"/>
              <a:t>id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68648F3-199C-3E45-8194-89EE780F439A}"/>
              </a:ext>
            </a:extLst>
          </p:cNvPr>
          <p:cNvSpPr/>
          <p:nvPr/>
        </p:nvSpPr>
        <p:spPr>
          <a:xfrm>
            <a:off x="8595962" y="1324951"/>
            <a:ext cx="1300294" cy="604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address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C677A9A-479A-CF45-95AD-D2E6BF7E8E83}"/>
              </a:ext>
            </a:extLst>
          </p:cNvPr>
          <p:cNvSpPr/>
          <p:nvPr/>
        </p:nvSpPr>
        <p:spPr>
          <a:xfrm>
            <a:off x="10062638" y="1324951"/>
            <a:ext cx="1375794" cy="604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location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397E278-27AF-E041-ADC8-E667253660A6}"/>
              </a:ext>
            </a:extLst>
          </p:cNvPr>
          <p:cNvSpPr/>
          <p:nvPr/>
        </p:nvSpPr>
        <p:spPr>
          <a:xfrm>
            <a:off x="6493121" y="2324639"/>
            <a:ext cx="1300294" cy="604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name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3A2E831-261D-6F40-BF5D-4336E6924A0A}"/>
              </a:ext>
            </a:extLst>
          </p:cNvPr>
          <p:cNvCxnSpPr>
            <a:stCxn id="8" idx="5"/>
            <a:endCxn id="6" idx="0"/>
          </p:cNvCxnSpPr>
          <p:nvPr/>
        </p:nvCxnSpPr>
        <p:spPr>
          <a:xfrm>
            <a:off x="8253138" y="1840504"/>
            <a:ext cx="907683" cy="6309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89D4463-E0FA-9241-921D-3CBDDFFC54AE}"/>
              </a:ext>
            </a:extLst>
          </p:cNvPr>
          <p:cNvCxnSpPr>
            <a:stCxn id="11" idx="6"/>
            <a:endCxn id="6" idx="1"/>
          </p:cNvCxnSpPr>
          <p:nvPr/>
        </p:nvCxnSpPr>
        <p:spPr>
          <a:xfrm>
            <a:off x="7793415" y="2626643"/>
            <a:ext cx="348143" cy="1426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D2DD248-6929-BB44-8A6E-9D328C7310A3}"/>
              </a:ext>
            </a:extLst>
          </p:cNvPr>
          <p:cNvCxnSpPr>
            <a:stCxn id="9" idx="4"/>
            <a:endCxn id="6" idx="0"/>
          </p:cNvCxnSpPr>
          <p:nvPr/>
        </p:nvCxnSpPr>
        <p:spPr>
          <a:xfrm flipH="1">
            <a:off x="9160821" y="1928959"/>
            <a:ext cx="85288" cy="5424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235E763-4926-EF4E-BC25-18D5A6424ACD}"/>
              </a:ext>
            </a:extLst>
          </p:cNvPr>
          <p:cNvCxnSpPr>
            <a:cxnSpLocks/>
            <a:stCxn id="10" idx="4"/>
            <a:endCxn id="6" idx="0"/>
          </p:cNvCxnSpPr>
          <p:nvPr/>
        </p:nvCxnSpPr>
        <p:spPr>
          <a:xfrm flipH="1">
            <a:off x="9160821" y="1928959"/>
            <a:ext cx="1589714" cy="5424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>
            <a:extLst>
              <a:ext uri="{FF2B5EF4-FFF2-40B4-BE49-F238E27FC236}">
                <a16:creationId xmlns:a16="http://schemas.microsoft.com/office/drawing/2014/main" id="{05AC34E8-9765-3649-A87C-A4A717CE0C8C}"/>
              </a:ext>
            </a:extLst>
          </p:cNvPr>
          <p:cNvSpPr/>
          <p:nvPr/>
        </p:nvSpPr>
        <p:spPr>
          <a:xfrm>
            <a:off x="6142182" y="4746262"/>
            <a:ext cx="1218927" cy="60400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u="sng" dirty="0"/>
              <a:t>ID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A07C9552-AD78-1745-838C-1C064B9AB7F7}"/>
              </a:ext>
            </a:extLst>
          </p:cNvPr>
          <p:cNvSpPr/>
          <p:nvPr/>
        </p:nvSpPr>
        <p:spPr>
          <a:xfrm>
            <a:off x="6624412" y="5983638"/>
            <a:ext cx="1517146" cy="5424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pollutant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EF73E64-6FD1-3D48-9C77-335388F66168}"/>
              </a:ext>
            </a:extLst>
          </p:cNvPr>
          <p:cNvCxnSpPr>
            <a:cxnSpLocks/>
            <a:stCxn id="7" idx="1"/>
            <a:endCxn id="16" idx="6"/>
          </p:cNvCxnSpPr>
          <p:nvPr/>
        </p:nvCxnSpPr>
        <p:spPr>
          <a:xfrm flipH="1">
            <a:off x="7361109" y="5044072"/>
            <a:ext cx="780449" cy="41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E0A2CD-9FBE-0544-9F85-01A8D3E1F511}"/>
              </a:ext>
            </a:extLst>
          </p:cNvPr>
          <p:cNvCxnSpPr>
            <a:cxnSpLocks/>
            <a:stCxn id="7" idx="2"/>
            <a:endCxn id="17" idx="0"/>
          </p:cNvCxnSpPr>
          <p:nvPr/>
        </p:nvCxnSpPr>
        <p:spPr>
          <a:xfrm flipH="1">
            <a:off x="7382985" y="5341881"/>
            <a:ext cx="1777836" cy="6417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218C8032-7FCC-444A-970C-055E612160E9}"/>
              </a:ext>
            </a:extLst>
          </p:cNvPr>
          <p:cNvSpPr/>
          <p:nvPr/>
        </p:nvSpPr>
        <p:spPr>
          <a:xfrm>
            <a:off x="10403007" y="5983638"/>
            <a:ext cx="1517146" cy="5424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value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5895AC6-C100-B646-8275-E2643AEAC7CD}"/>
              </a:ext>
            </a:extLst>
          </p:cNvPr>
          <p:cNvCxnSpPr>
            <a:cxnSpLocks/>
            <a:stCxn id="7" idx="2"/>
            <a:endCxn id="20" idx="0"/>
          </p:cNvCxnSpPr>
          <p:nvPr/>
        </p:nvCxnSpPr>
        <p:spPr>
          <a:xfrm>
            <a:off x="9160821" y="5341881"/>
            <a:ext cx="2000759" cy="6417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Diamond 21">
            <a:extLst>
              <a:ext uri="{FF2B5EF4-FFF2-40B4-BE49-F238E27FC236}">
                <a16:creationId xmlns:a16="http://schemas.microsoft.com/office/drawing/2014/main" id="{407AC3D3-7ABF-4144-A38C-A5725EB9813D}"/>
              </a:ext>
            </a:extLst>
          </p:cNvPr>
          <p:cNvSpPr/>
          <p:nvPr/>
        </p:nvSpPr>
        <p:spPr>
          <a:xfrm>
            <a:off x="8443562" y="3586946"/>
            <a:ext cx="1452694" cy="788944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takes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ED6956A-C5FD-D041-949A-AE3E4F0DB1A8}"/>
              </a:ext>
            </a:extLst>
          </p:cNvPr>
          <p:cNvCxnSpPr>
            <a:cxnSpLocks/>
            <a:stCxn id="6" idx="2"/>
            <a:endCxn id="22" idx="0"/>
          </p:cNvCxnSpPr>
          <p:nvPr/>
        </p:nvCxnSpPr>
        <p:spPr>
          <a:xfrm>
            <a:off x="9160821" y="3067066"/>
            <a:ext cx="9088" cy="5198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5C03A22-464D-5C4A-8B83-6A39A556422C}"/>
              </a:ext>
            </a:extLst>
          </p:cNvPr>
          <p:cNvCxnSpPr>
            <a:cxnSpLocks/>
            <a:stCxn id="22" idx="2"/>
            <a:endCxn id="7" idx="0"/>
          </p:cNvCxnSpPr>
          <p:nvPr/>
        </p:nvCxnSpPr>
        <p:spPr>
          <a:xfrm flipH="1">
            <a:off x="9160821" y="4375890"/>
            <a:ext cx="9088" cy="3703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>
            <a:extLst>
              <a:ext uri="{FF2B5EF4-FFF2-40B4-BE49-F238E27FC236}">
                <a16:creationId xmlns:a16="http://schemas.microsoft.com/office/drawing/2014/main" id="{18C8A1BC-4CF2-C840-814F-1D59FDCEC55B}"/>
              </a:ext>
            </a:extLst>
          </p:cNvPr>
          <p:cNvSpPr/>
          <p:nvPr/>
        </p:nvSpPr>
        <p:spPr>
          <a:xfrm>
            <a:off x="10403007" y="3722255"/>
            <a:ext cx="1373357" cy="5172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Date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4587A2E4-3C19-A342-B9A8-EFE52D8654CA}"/>
              </a:ext>
            </a:extLst>
          </p:cNvPr>
          <p:cNvCxnSpPr>
            <a:stCxn id="22" idx="3"/>
            <a:endCxn id="31" idx="2"/>
          </p:cNvCxnSpPr>
          <p:nvPr/>
        </p:nvCxnSpPr>
        <p:spPr>
          <a:xfrm flipV="1">
            <a:off x="9896256" y="3980873"/>
            <a:ext cx="506751" cy="5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D5E0216-9724-6E47-BC8F-498811410E00}"/>
              </a:ext>
            </a:extLst>
          </p:cNvPr>
          <p:cNvCxnSpPr>
            <a:cxnSpLocks/>
            <a:stCxn id="5" idx="6"/>
            <a:endCxn id="8" idx="2"/>
          </p:cNvCxnSpPr>
          <p:nvPr/>
        </p:nvCxnSpPr>
        <p:spPr>
          <a:xfrm flipV="1">
            <a:off x="4147572" y="1626955"/>
            <a:ext cx="2995696" cy="2867853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9A263A4-813A-B440-A509-B44EF1E9D2A9}"/>
              </a:ext>
            </a:extLst>
          </p:cNvPr>
          <p:cNvCxnSpPr>
            <a:cxnSpLocks/>
            <a:stCxn id="5" idx="6"/>
            <a:endCxn id="16" idx="2"/>
          </p:cNvCxnSpPr>
          <p:nvPr/>
        </p:nvCxnSpPr>
        <p:spPr>
          <a:xfrm>
            <a:off x="4147572" y="4494808"/>
            <a:ext cx="1994610" cy="553458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E8932ED-A51F-0447-A97A-51F913E068B7}"/>
              </a:ext>
            </a:extLst>
          </p:cNvPr>
          <p:cNvCxnSpPr>
            <a:cxnSpLocks/>
            <a:stCxn id="5" idx="6"/>
            <a:endCxn id="32" idx="2"/>
          </p:cNvCxnSpPr>
          <p:nvPr/>
        </p:nvCxnSpPr>
        <p:spPr>
          <a:xfrm flipV="1">
            <a:off x="4147572" y="3626331"/>
            <a:ext cx="2959165" cy="868477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Oval 31">
            <a:extLst>
              <a:ext uri="{FF2B5EF4-FFF2-40B4-BE49-F238E27FC236}">
                <a16:creationId xmlns:a16="http://schemas.microsoft.com/office/drawing/2014/main" id="{FC45EA5C-E035-104D-8AF0-8D936D33190A}"/>
              </a:ext>
            </a:extLst>
          </p:cNvPr>
          <p:cNvSpPr/>
          <p:nvPr/>
        </p:nvSpPr>
        <p:spPr>
          <a:xfrm>
            <a:off x="7106737" y="3367713"/>
            <a:ext cx="1373357" cy="517236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u="sng" dirty="0">
                <a:solidFill>
                  <a:schemeClr val="tx1"/>
                </a:solidFill>
              </a:rPr>
              <a:t>id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41FE64DA-6B19-0A49-B381-7695CD709688}"/>
              </a:ext>
            </a:extLst>
          </p:cNvPr>
          <p:cNvSpPr/>
          <p:nvPr/>
        </p:nvSpPr>
        <p:spPr>
          <a:xfrm>
            <a:off x="7106736" y="4026255"/>
            <a:ext cx="1373357" cy="517236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u="sng" dirty="0">
                <a:solidFill>
                  <a:schemeClr val="tx1"/>
                </a:solidFill>
              </a:rPr>
              <a:t>ID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C2EAF704-7F77-9542-B149-FCB2D39EDD8F}"/>
              </a:ext>
            </a:extLst>
          </p:cNvPr>
          <p:cNvCxnSpPr>
            <a:stCxn id="22" idx="1"/>
            <a:endCxn id="32" idx="4"/>
          </p:cNvCxnSpPr>
          <p:nvPr/>
        </p:nvCxnSpPr>
        <p:spPr>
          <a:xfrm flipH="1" flipV="1">
            <a:off x="7793416" y="3884949"/>
            <a:ext cx="650146" cy="964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83BB40F8-5505-4D46-8CEA-E7CF003B4A6B}"/>
              </a:ext>
            </a:extLst>
          </p:cNvPr>
          <p:cNvCxnSpPr>
            <a:stCxn id="22" idx="1"/>
            <a:endCxn id="34" idx="0"/>
          </p:cNvCxnSpPr>
          <p:nvPr/>
        </p:nvCxnSpPr>
        <p:spPr>
          <a:xfrm flipH="1">
            <a:off x="7793415" y="3981418"/>
            <a:ext cx="650147" cy="448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73ED0FF1-68C1-DF49-9691-2832283278CF}"/>
              </a:ext>
            </a:extLst>
          </p:cNvPr>
          <p:cNvCxnSpPr>
            <a:cxnSpLocks/>
            <a:stCxn id="5" idx="6"/>
            <a:endCxn id="34" idx="2"/>
          </p:cNvCxnSpPr>
          <p:nvPr/>
        </p:nvCxnSpPr>
        <p:spPr>
          <a:xfrm flipV="1">
            <a:off x="4147572" y="4284873"/>
            <a:ext cx="2959164" cy="209935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0F7201A1-C179-A44C-A014-A32DD86B156D}"/>
              </a:ext>
            </a:extLst>
          </p:cNvPr>
          <p:cNvCxnSpPr>
            <a:stCxn id="16" idx="7"/>
          </p:cNvCxnSpPr>
          <p:nvPr/>
        </p:nvCxnSpPr>
        <p:spPr>
          <a:xfrm flipV="1">
            <a:off x="7182601" y="4494808"/>
            <a:ext cx="200384" cy="339909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1DE2314F-7BF1-364C-863D-A68A10AABD5D}"/>
              </a:ext>
            </a:extLst>
          </p:cNvPr>
          <p:cNvCxnSpPr>
            <a:stCxn id="8" idx="4"/>
          </p:cNvCxnSpPr>
          <p:nvPr/>
        </p:nvCxnSpPr>
        <p:spPr>
          <a:xfrm>
            <a:off x="7793415" y="1928959"/>
            <a:ext cx="174071" cy="1438754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65857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56D6E4-D627-B64E-BD70-B4E5DB5BE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/>
              <a:t>Foreign Key SQL</a:t>
            </a:r>
          </a:p>
        </p:txBody>
      </p:sp>
      <p:pic>
        <p:nvPicPr>
          <p:cNvPr id="4" name="Picture 2" descr="Dexter | Cartoon network characters, Dexter cartoon, Old cartoon network">
            <a:extLst>
              <a:ext uri="{FF2B5EF4-FFF2-40B4-BE49-F238E27FC236}">
                <a16:creationId xmlns:a16="http://schemas.microsoft.com/office/drawing/2014/main" id="{7533A264-586B-E34D-9218-23C6CECD7C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426" y="5267360"/>
            <a:ext cx="1189756" cy="1512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val Callout 4">
            <a:extLst>
              <a:ext uri="{FF2B5EF4-FFF2-40B4-BE49-F238E27FC236}">
                <a16:creationId xmlns:a16="http://schemas.microsoft.com/office/drawing/2014/main" id="{5BD812E0-2B95-284F-ABC7-6EA51762AFB5}"/>
              </a:ext>
            </a:extLst>
          </p:cNvPr>
          <p:cNvSpPr/>
          <p:nvPr/>
        </p:nvSpPr>
        <p:spPr>
          <a:xfrm>
            <a:off x="956089" y="3722255"/>
            <a:ext cx="3191483" cy="1545106"/>
          </a:xfrm>
          <a:prstGeom prst="wedgeEllipseCallout">
            <a:avLst>
              <a:gd name="adj1" fmla="val -32382"/>
              <a:gd name="adj2" fmla="val 625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SQL command for the relation “takes”</a:t>
            </a:r>
          </a:p>
        </p:txBody>
      </p:sp>
      <p:sp>
        <p:nvSpPr>
          <p:cNvPr id="6" name="Diamond 5">
            <a:extLst>
              <a:ext uri="{FF2B5EF4-FFF2-40B4-BE49-F238E27FC236}">
                <a16:creationId xmlns:a16="http://schemas.microsoft.com/office/drawing/2014/main" id="{4BD8F7EE-EBC7-8A4E-81E0-1F0672FBD2F5}"/>
              </a:ext>
            </a:extLst>
          </p:cNvPr>
          <p:cNvSpPr/>
          <p:nvPr/>
        </p:nvSpPr>
        <p:spPr>
          <a:xfrm>
            <a:off x="7778544" y="1813564"/>
            <a:ext cx="1452694" cy="788944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takes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D606CE96-DF32-8049-B5C7-DF3D8E17E040}"/>
              </a:ext>
            </a:extLst>
          </p:cNvPr>
          <p:cNvSpPr/>
          <p:nvPr/>
        </p:nvSpPr>
        <p:spPr>
          <a:xfrm>
            <a:off x="9737989" y="1948873"/>
            <a:ext cx="1373357" cy="5172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Date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3F1D181-898C-2346-8C12-3081A0FF93D0}"/>
              </a:ext>
            </a:extLst>
          </p:cNvPr>
          <p:cNvCxnSpPr>
            <a:stCxn id="6" idx="3"/>
            <a:endCxn id="7" idx="2"/>
          </p:cNvCxnSpPr>
          <p:nvPr/>
        </p:nvCxnSpPr>
        <p:spPr>
          <a:xfrm flipV="1">
            <a:off x="9231238" y="2207491"/>
            <a:ext cx="506751" cy="5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99A03C73-ED47-0744-B3D4-A6177F90E46F}"/>
              </a:ext>
            </a:extLst>
          </p:cNvPr>
          <p:cNvSpPr/>
          <p:nvPr/>
        </p:nvSpPr>
        <p:spPr>
          <a:xfrm>
            <a:off x="6441719" y="1594331"/>
            <a:ext cx="1373357" cy="517236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u="sng" dirty="0">
                <a:solidFill>
                  <a:schemeClr val="tx1"/>
                </a:solidFill>
              </a:rPr>
              <a:t>id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B0EEAC3-589A-B341-8105-E374C06E64E2}"/>
              </a:ext>
            </a:extLst>
          </p:cNvPr>
          <p:cNvSpPr/>
          <p:nvPr/>
        </p:nvSpPr>
        <p:spPr>
          <a:xfrm>
            <a:off x="6441718" y="2252873"/>
            <a:ext cx="1373357" cy="517236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u="sng" dirty="0">
                <a:solidFill>
                  <a:schemeClr val="tx1"/>
                </a:solidFill>
              </a:rPr>
              <a:t>ID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6BC3BE5-6FFC-0247-9183-81CD1C980726}"/>
              </a:ext>
            </a:extLst>
          </p:cNvPr>
          <p:cNvCxnSpPr>
            <a:stCxn id="6" idx="1"/>
            <a:endCxn id="9" idx="4"/>
          </p:cNvCxnSpPr>
          <p:nvPr/>
        </p:nvCxnSpPr>
        <p:spPr>
          <a:xfrm flipH="1" flipV="1">
            <a:off x="7128398" y="2111567"/>
            <a:ext cx="650146" cy="964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861B6F0-7B3F-DB4C-B2B3-7B6D67CA0369}"/>
              </a:ext>
            </a:extLst>
          </p:cNvPr>
          <p:cNvCxnSpPr>
            <a:stCxn id="6" idx="1"/>
            <a:endCxn id="10" idx="0"/>
          </p:cNvCxnSpPr>
          <p:nvPr/>
        </p:nvCxnSpPr>
        <p:spPr>
          <a:xfrm flipH="1">
            <a:off x="7128397" y="2208036"/>
            <a:ext cx="650147" cy="448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0B71AB10-9912-CF4D-9332-10272D0CDF72}"/>
              </a:ext>
            </a:extLst>
          </p:cNvPr>
          <p:cNvSpPr txBox="1"/>
          <p:nvPr/>
        </p:nvSpPr>
        <p:spPr>
          <a:xfrm>
            <a:off x="5624945" y="4313382"/>
            <a:ext cx="613347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dirty="0"/>
              <a:t>CREATE TABLE takes (id integer, ID integer, Date date not null,</a:t>
            </a:r>
          </a:p>
          <a:p>
            <a:r>
              <a:rPr lang="en-JP" dirty="0"/>
              <a:t>                                     foreign key(id) references sensor(id),</a:t>
            </a:r>
          </a:p>
          <a:p>
            <a:r>
              <a:rPr lang="en-JP" dirty="0"/>
              <a:t>                                     foreign key(ID) references observation(ID))</a:t>
            </a:r>
          </a:p>
        </p:txBody>
      </p:sp>
    </p:spTree>
    <p:extLst>
      <p:ext uri="{BB962C8B-B14F-4D97-AF65-F5344CB8AC3E}">
        <p14:creationId xmlns:p14="http://schemas.microsoft.com/office/powerpoint/2010/main" val="144564273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96B33-9487-D845-AC77-9544FAF4EC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/>
              <a:t>Two important parameters for foreign key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12D793-243A-8A41-8EB2-820FB8CD54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JP" dirty="0"/>
              <a:t>On delete cascade</a:t>
            </a:r>
          </a:p>
          <a:p>
            <a:pPr lvl="1"/>
            <a:r>
              <a:rPr lang="en-JP" dirty="0"/>
              <a:t>delete a primary key value in an ENTITY table will delete it in all RELATION tables.</a:t>
            </a:r>
          </a:p>
          <a:p>
            <a:r>
              <a:rPr lang="en-JP" dirty="0"/>
              <a:t>On update cascade</a:t>
            </a:r>
          </a:p>
          <a:p>
            <a:pPr lvl="1"/>
            <a:r>
              <a:rPr lang="en-JP" dirty="0"/>
              <a:t>Update a primary key value in an ENTITY table will update it in all RELATION tables.</a:t>
            </a:r>
          </a:p>
          <a:p>
            <a:pPr lvl="1"/>
            <a:endParaRPr lang="en-JP" dirty="0"/>
          </a:p>
        </p:txBody>
      </p:sp>
    </p:spTree>
    <p:extLst>
      <p:ext uri="{BB962C8B-B14F-4D97-AF65-F5344CB8AC3E}">
        <p14:creationId xmlns:p14="http://schemas.microsoft.com/office/powerpoint/2010/main" val="26292411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06355-FF68-4546-ABF0-6F13427FC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/>
              <a:t>Mini-World (Class-1)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3602BB-874E-714E-ABBD-2C6E3AF56B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411" t="30355" r="24409" b="50149"/>
          <a:stretch/>
        </p:blipFill>
        <p:spPr>
          <a:xfrm>
            <a:off x="249914" y="3591383"/>
            <a:ext cx="2319910" cy="1874814"/>
          </a:xfrm>
          <a:prstGeom prst="rect">
            <a:avLst/>
          </a:prstGeom>
        </p:spPr>
      </p:pic>
      <p:sp>
        <p:nvSpPr>
          <p:cNvPr id="6" name="Rectangular Callout 5">
            <a:extLst>
              <a:ext uri="{FF2B5EF4-FFF2-40B4-BE49-F238E27FC236}">
                <a16:creationId xmlns:a16="http://schemas.microsoft.com/office/drawing/2014/main" id="{1C938015-864E-8F41-BB9F-4FCED535359C}"/>
              </a:ext>
            </a:extLst>
          </p:cNvPr>
          <p:cNvSpPr/>
          <p:nvPr/>
        </p:nvSpPr>
        <p:spPr>
          <a:xfrm>
            <a:off x="1946246" y="3429000"/>
            <a:ext cx="1510018" cy="732193"/>
          </a:xfrm>
          <a:prstGeom prst="wedgeRectCallout">
            <a:avLst>
              <a:gd name="adj1" fmla="val -36747"/>
              <a:gd name="adj2" fmla="val 6353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Please design a database</a:t>
            </a:r>
          </a:p>
        </p:txBody>
      </p:sp>
      <p:pic>
        <p:nvPicPr>
          <p:cNvPr id="8" name="Picture 2" descr="Dexter | Cartoon network characters, Dexter cartoon, Old cartoon network">
            <a:extLst>
              <a:ext uri="{FF2B5EF4-FFF2-40B4-BE49-F238E27FC236}">
                <a16:creationId xmlns:a16="http://schemas.microsoft.com/office/drawing/2014/main" id="{629F1A99-9CC6-4A49-8CBA-93DC79A34B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3620" y="4079348"/>
            <a:ext cx="1189756" cy="1512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Oval Callout 8">
            <a:extLst>
              <a:ext uri="{FF2B5EF4-FFF2-40B4-BE49-F238E27FC236}">
                <a16:creationId xmlns:a16="http://schemas.microsoft.com/office/drawing/2014/main" id="{309EF5AC-2376-1445-8C0E-5657FE1438FE}"/>
              </a:ext>
            </a:extLst>
          </p:cNvPr>
          <p:cNvSpPr/>
          <p:nvPr/>
        </p:nvSpPr>
        <p:spPr>
          <a:xfrm>
            <a:off x="8349246" y="2918802"/>
            <a:ext cx="2208260" cy="1173988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Sure</a:t>
            </a:r>
          </a:p>
        </p:txBody>
      </p:sp>
    </p:spTree>
    <p:extLst>
      <p:ext uri="{BB962C8B-B14F-4D97-AF65-F5344CB8AC3E}">
        <p14:creationId xmlns:p14="http://schemas.microsoft.com/office/powerpoint/2010/main" val="13866338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06355-FF68-4546-ABF0-6F13427FC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JP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3602BB-874E-714E-ABBD-2C6E3AF56B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411" t="30355" r="24409" b="50149"/>
          <a:stretch/>
        </p:blipFill>
        <p:spPr>
          <a:xfrm>
            <a:off x="7044020" y="3591383"/>
            <a:ext cx="2319910" cy="1874814"/>
          </a:xfrm>
          <a:prstGeom prst="rect">
            <a:avLst/>
          </a:prstGeom>
        </p:spPr>
      </p:pic>
      <p:sp>
        <p:nvSpPr>
          <p:cNvPr id="6" name="Rectangular Callout 5">
            <a:extLst>
              <a:ext uri="{FF2B5EF4-FFF2-40B4-BE49-F238E27FC236}">
                <a16:creationId xmlns:a16="http://schemas.microsoft.com/office/drawing/2014/main" id="{1C938015-864E-8F41-BB9F-4FCED535359C}"/>
              </a:ext>
            </a:extLst>
          </p:cNvPr>
          <p:cNvSpPr/>
          <p:nvPr/>
        </p:nvSpPr>
        <p:spPr>
          <a:xfrm>
            <a:off x="8740352" y="2970994"/>
            <a:ext cx="2397050" cy="1190199"/>
          </a:xfrm>
          <a:prstGeom prst="wedgeRectCallout">
            <a:avLst>
              <a:gd name="adj1" fmla="val -31651"/>
              <a:gd name="adj2" fmla="val 8561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Thank you. I will now populate the database</a:t>
            </a:r>
          </a:p>
        </p:txBody>
      </p:sp>
      <p:pic>
        <p:nvPicPr>
          <p:cNvPr id="8" name="Picture 2" descr="Dexter | Cartoon network characters, Dexter cartoon, Old cartoon network">
            <a:extLst>
              <a:ext uri="{FF2B5EF4-FFF2-40B4-BE49-F238E27FC236}">
                <a16:creationId xmlns:a16="http://schemas.microsoft.com/office/drawing/2014/main" id="{629F1A99-9CC6-4A49-8CBA-93DC79A34B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422" y="3950039"/>
            <a:ext cx="1189756" cy="1512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Oval Callout 8">
            <a:extLst>
              <a:ext uri="{FF2B5EF4-FFF2-40B4-BE49-F238E27FC236}">
                <a16:creationId xmlns:a16="http://schemas.microsoft.com/office/drawing/2014/main" id="{309EF5AC-2376-1445-8C0E-5657FE1438FE}"/>
              </a:ext>
            </a:extLst>
          </p:cNvPr>
          <p:cNvSpPr/>
          <p:nvPr/>
        </p:nvSpPr>
        <p:spPr>
          <a:xfrm>
            <a:off x="470047" y="2773282"/>
            <a:ext cx="2397051" cy="1190199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Your database is desinged. You it</a:t>
            </a:r>
          </a:p>
        </p:txBody>
      </p:sp>
    </p:spTree>
    <p:extLst>
      <p:ext uri="{BB962C8B-B14F-4D97-AF65-F5344CB8AC3E}">
        <p14:creationId xmlns:p14="http://schemas.microsoft.com/office/powerpoint/2010/main" val="267797224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B0B15-1E22-D644-A704-A7CA29E72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0" y="2378291"/>
            <a:ext cx="7548418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JP" dirty="0"/>
              <a:t>SELECT on multiple tables</a:t>
            </a:r>
            <a:br>
              <a:rPr lang="en-JP" dirty="0"/>
            </a:br>
            <a:r>
              <a:rPr lang="en-JP" b="1" dirty="0">
                <a:solidFill>
                  <a:srgbClr val="C00000"/>
                </a:solidFill>
              </a:rPr>
              <a:t>(JOIN)</a:t>
            </a:r>
            <a:br>
              <a:rPr lang="en-JP" dirty="0"/>
            </a:br>
            <a:r>
              <a:rPr lang="en-JP" sz="2200" b="1" dirty="0"/>
              <a:t>Most powerful yet Most expensive operation in the database systems</a:t>
            </a:r>
            <a:endParaRPr lang="en-JP" b="1" dirty="0"/>
          </a:p>
        </p:txBody>
      </p:sp>
    </p:spTree>
    <p:extLst>
      <p:ext uri="{BB962C8B-B14F-4D97-AF65-F5344CB8AC3E}">
        <p14:creationId xmlns:p14="http://schemas.microsoft.com/office/powerpoint/2010/main" val="22930226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43E8B79-198B-4E48-B0E3-9C74290F94B1}"/>
              </a:ext>
            </a:extLst>
          </p:cNvPr>
          <p:cNvSpPr/>
          <p:nvPr/>
        </p:nvSpPr>
        <p:spPr>
          <a:xfrm>
            <a:off x="8141558" y="2471447"/>
            <a:ext cx="2038525" cy="5956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Sensor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96F9F25-F464-9745-A3CA-43851DA36A5E}"/>
              </a:ext>
            </a:extLst>
          </p:cNvPr>
          <p:cNvSpPr/>
          <p:nvPr/>
        </p:nvSpPr>
        <p:spPr>
          <a:xfrm>
            <a:off x="8141558" y="4746262"/>
            <a:ext cx="2038525" cy="5956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Observations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0DB0C26-F403-6E42-AAED-3E66A884AC41}"/>
              </a:ext>
            </a:extLst>
          </p:cNvPr>
          <p:cNvSpPr/>
          <p:nvPr/>
        </p:nvSpPr>
        <p:spPr>
          <a:xfrm>
            <a:off x="7143268" y="1324951"/>
            <a:ext cx="1300294" cy="604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u="sng" dirty="0"/>
              <a:t>id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68648F3-199C-3E45-8194-89EE780F439A}"/>
              </a:ext>
            </a:extLst>
          </p:cNvPr>
          <p:cNvSpPr/>
          <p:nvPr/>
        </p:nvSpPr>
        <p:spPr>
          <a:xfrm>
            <a:off x="8595962" y="1324951"/>
            <a:ext cx="1300294" cy="604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address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C677A9A-479A-CF45-95AD-D2E6BF7E8E83}"/>
              </a:ext>
            </a:extLst>
          </p:cNvPr>
          <p:cNvSpPr/>
          <p:nvPr/>
        </p:nvSpPr>
        <p:spPr>
          <a:xfrm>
            <a:off x="10062638" y="1324951"/>
            <a:ext cx="1375794" cy="604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location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397E278-27AF-E041-ADC8-E667253660A6}"/>
              </a:ext>
            </a:extLst>
          </p:cNvPr>
          <p:cNvSpPr/>
          <p:nvPr/>
        </p:nvSpPr>
        <p:spPr>
          <a:xfrm>
            <a:off x="6493121" y="2324639"/>
            <a:ext cx="1300294" cy="604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name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3A2E831-261D-6F40-BF5D-4336E6924A0A}"/>
              </a:ext>
            </a:extLst>
          </p:cNvPr>
          <p:cNvCxnSpPr>
            <a:stCxn id="8" idx="5"/>
            <a:endCxn id="6" idx="0"/>
          </p:cNvCxnSpPr>
          <p:nvPr/>
        </p:nvCxnSpPr>
        <p:spPr>
          <a:xfrm>
            <a:off x="8253138" y="1840504"/>
            <a:ext cx="907683" cy="6309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89D4463-E0FA-9241-921D-3CBDDFFC54AE}"/>
              </a:ext>
            </a:extLst>
          </p:cNvPr>
          <p:cNvCxnSpPr>
            <a:stCxn id="11" idx="6"/>
            <a:endCxn id="6" idx="1"/>
          </p:cNvCxnSpPr>
          <p:nvPr/>
        </p:nvCxnSpPr>
        <p:spPr>
          <a:xfrm>
            <a:off x="7793415" y="2626643"/>
            <a:ext cx="348143" cy="1426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D2DD248-6929-BB44-8A6E-9D328C7310A3}"/>
              </a:ext>
            </a:extLst>
          </p:cNvPr>
          <p:cNvCxnSpPr>
            <a:stCxn id="9" idx="4"/>
            <a:endCxn id="6" idx="0"/>
          </p:cNvCxnSpPr>
          <p:nvPr/>
        </p:nvCxnSpPr>
        <p:spPr>
          <a:xfrm flipH="1">
            <a:off x="9160821" y="1928959"/>
            <a:ext cx="85288" cy="5424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235E763-4926-EF4E-BC25-18D5A6424ACD}"/>
              </a:ext>
            </a:extLst>
          </p:cNvPr>
          <p:cNvCxnSpPr>
            <a:cxnSpLocks/>
            <a:stCxn id="10" idx="4"/>
            <a:endCxn id="6" idx="0"/>
          </p:cNvCxnSpPr>
          <p:nvPr/>
        </p:nvCxnSpPr>
        <p:spPr>
          <a:xfrm flipH="1">
            <a:off x="9160821" y="1928959"/>
            <a:ext cx="1589714" cy="5424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>
            <a:extLst>
              <a:ext uri="{FF2B5EF4-FFF2-40B4-BE49-F238E27FC236}">
                <a16:creationId xmlns:a16="http://schemas.microsoft.com/office/drawing/2014/main" id="{05AC34E8-9765-3649-A87C-A4A717CE0C8C}"/>
              </a:ext>
            </a:extLst>
          </p:cNvPr>
          <p:cNvSpPr/>
          <p:nvPr/>
        </p:nvSpPr>
        <p:spPr>
          <a:xfrm>
            <a:off x="6142182" y="4746262"/>
            <a:ext cx="1218927" cy="60400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u="sng" dirty="0"/>
              <a:t>ID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A07C9552-AD78-1745-838C-1C064B9AB7F7}"/>
              </a:ext>
            </a:extLst>
          </p:cNvPr>
          <p:cNvSpPr/>
          <p:nvPr/>
        </p:nvSpPr>
        <p:spPr>
          <a:xfrm>
            <a:off x="6624412" y="5983638"/>
            <a:ext cx="1517146" cy="5424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pollutant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EF73E64-6FD1-3D48-9C77-335388F66168}"/>
              </a:ext>
            </a:extLst>
          </p:cNvPr>
          <p:cNvCxnSpPr>
            <a:cxnSpLocks/>
            <a:stCxn id="7" idx="1"/>
            <a:endCxn id="16" idx="6"/>
          </p:cNvCxnSpPr>
          <p:nvPr/>
        </p:nvCxnSpPr>
        <p:spPr>
          <a:xfrm flipH="1">
            <a:off x="7361109" y="5044072"/>
            <a:ext cx="780449" cy="41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E0A2CD-9FBE-0544-9F85-01A8D3E1F511}"/>
              </a:ext>
            </a:extLst>
          </p:cNvPr>
          <p:cNvCxnSpPr>
            <a:cxnSpLocks/>
            <a:stCxn id="7" idx="2"/>
            <a:endCxn id="17" idx="0"/>
          </p:cNvCxnSpPr>
          <p:nvPr/>
        </p:nvCxnSpPr>
        <p:spPr>
          <a:xfrm flipH="1">
            <a:off x="7382985" y="5341881"/>
            <a:ext cx="1777836" cy="6417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218C8032-7FCC-444A-970C-055E612160E9}"/>
              </a:ext>
            </a:extLst>
          </p:cNvPr>
          <p:cNvSpPr/>
          <p:nvPr/>
        </p:nvSpPr>
        <p:spPr>
          <a:xfrm>
            <a:off x="10403007" y="5983638"/>
            <a:ext cx="1517146" cy="5424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value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5895AC6-C100-B646-8275-E2643AEAC7CD}"/>
              </a:ext>
            </a:extLst>
          </p:cNvPr>
          <p:cNvCxnSpPr>
            <a:cxnSpLocks/>
            <a:stCxn id="7" idx="2"/>
            <a:endCxn id="20" idx="0"/>
          </p:cNvCxnSpPr>
          <p:nvPr/>
        </p:nvCxnSpPr>
        <p:spPr>
          <a:xfrm>
            <a:off x="9160821" y="5341881"/>
            <a:ext cx="2000759" cy="6417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Diamond 21">
            <a:extLst>
              <a:ext uri="{FF2B5EF4-FFF2-40B4-BE49-F238E27FC236}">
                <a16:creationId xmlns:a16="http://schemas.microsoft.com/office/drawing/2014/main" id="{407AC3D3-7ABF-4144-A38C-A5725EB9813D}"/>
              </a:ext>
            </a:extLst>
          </p:cNvPr>
          <p:cNvSpPr/>
          <p:nvPr/>
        </p:nvSpPr>
        <p:spPr>
          <a:xfrm>
            <a:off x="8443562" y="3586946"/>
            <a:ext cx="1452694" cy="788944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takes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ED6956A-C5FD-D041-949A-AE3E4F0DB1A8}"/>
              </a:ext>
            </a:extLst>
          </p:cNvPr>
          <p:cNvCxnSpPr>
            <a:cxnSpLocks/>
            <a:stCxn id="6" idx="2"/>
            <a:endCxn id="22" idx="0"/>
          </p:cNvCxnSpPr>
          <p:nvPr/>
        </p:nvCxnSpPr>
        <p:spPr>
          <a:xfrm>
            <a:off x="9160821" y="3067066"/>
            <a:ext cx="9088" cy="5198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5C03A22-464D-5C4A-8B83-6A39A556422C}"/>
              </a:ext>
            </a:extLst>
          </p:cNvPr>
          <p:cNvCxnSpPr>
            <a:cxnSpLocks/>
            <a:stCxn id="22" idx="2"/>
            <a:endCxn id="7" idx="0"/>
          </p:cNvCxnSpPr>
          <p:nvPr/>
        </p:nvCxnSpPr>
        <p:spPr>
          <a:xfrm flipH="1">
            <a:off x="9160821" y="4375890"/>
            <a:ext cx="9088" cy="3703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>
            <a:extLst>
              <a:ext uri="{FF2B5EF4-FFF2-40B4-BE49-F238E27FC236}">
                <a16:creationId xmlns:a16="http://schemas.microsoft.com/office/drawing/2014/main" id="{18C8A1BC-4CF2-C840-814F-1D59FDCEC55B}"/>
              </a:ext>
            </a:extLst>
          </p:cNvPr>
          <p:cNvSpPr/>
          <p:nvPr/>
        </p:nvSpPr>
        <p:spPr>
          <a:xfrm>
            <a:off x="10403007" y="3722255"/>
            <a:ext cx="1373357" cy="5172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Date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4587A2E4-3C19-A342-B9A8-EFE52D8654CA}"/>
              </a:ext>
            </a:extLst>
          </p:cNvPr>
          <p:cNvCxnSpPr>
            <a:stCxn id="22" idx="3"/>
            <a:endCxn id="31" idx="2"/>
          </p:cNvCxnSpPr>
          <p:nvPr/>
        </p:nvCxnSpPr>
        <p:spPr>
          <a:xfrm flipV="1">
            <a:off x="9896256" y="3980873"/>
            <a:ext cx="506751" cy="5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359E0E11-08E5-6740-8B1A-BBB3B8358B31}"/>
              </a:ext>
            </a:extLst>
          </p:cNvPr>
          <p:cNvGrpSpPr/>
          <p:nvPr/>
        </p:nvGrpSpPr>
        <p:grpSpPr>
          <a:xfrm>
            <a:off x="187021" y="46413"/>
            <a:ext cx="4449212" cy="2557075"/>
            <a:chOff x="353994" y="4064001"/>
            <a:chExt cx="4449212" cy="2557075"/>
          </a:xfrm>
        </p:grpSpPr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0B46A91F-4A79-7248-8EED-A87822DAB6B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7411" t="30355" r="24409" b="50149"/>
            <a:stretch/>
          </p:blipFill>
          <p:spPr>
            <a:xfrm>
              <a:off x="353994" y="4746262"/>
              <a:ext cx="2319910" cy="1874814"/>
            </a:xfrm>
            <a:prstGeom prst="rect">
              <a:avLst/>
            </a:prstGeom>
          </p:spPr>
        </p:pic>
        <p:sp>
          <p:nvSpPr>
            <p:cNvPr id="28" name="Rectangular Callout 27">
              <a:extLst>
                <a:ext uri="{FF2B5EF4-FFF2-40B4-BE49-F238E27FC236}">
                  <a16:creationId xmlns:a16="http://schemas.microsoft.com/office/drawing/2014/main" id="{92804154-4BEA-4544-83B4-16AE1358A41B}"/>
                </a:ext>
              </a:extLst>
            </p:cNvPr>
            <p:cNvSpPr/>
            <p:nvPr/>
          </p:nvSpPr>
          <p:spPr>
            <a:xfrm>
              <a:off x="2050326" y="4064001"/>
              <a:ext cx="2752880" cy="1252072"/>
            </a:xfrm>
            <a:prstGeom prst="wedgeRectCallout">
              <a:avLst>
                <a:gd name="adj1" fmla="val -31651"/>
                <a:gd name="adj2" fmla="val 85615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JP" dirty="0"/>
                <a:t>find locations where PM2.5 pollutant is more than 15</a:t>
              </a: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D49F5328-3043-3445-8FD1-F1F72F45FB82}"/>
              </a:ext>
            </a:extLst>
          </p:cNvPr>
          <p:cNvSpPr txBox="1"/>
          <p:nvPr/>
        </p:nvSpPr>
        <p:spPr>
          <a:xfrm>
            <a:off x="9315556" y="6526126"/>
            <a:ext cx="1668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dirty="0"/>
              <a:t>answer in notes</a:t>
            </a:r>
          </a:p>
        </p:txBody>
      </p:sp>
    </p:spTree>
    <p:extLst>
      <p:ext uri="{BB962C8B-B14F-4D97-AF65-F5344CB8AC3E}">
        <p14:creationId xmlns:p14="http://schemas.microsoft.com/office/powerpoint/2010/main" val="5184782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FE8FB5-6D05-8147-BEB1-32148BEC4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85920"/>
            <a:ext cx="10515600" cy="1325563"/>
          </a:xfrm>
        </p:spPr>
        <p:txBody>
          <a:bodyPr/>
          <a:lstStyle/>
          <a:p>
            <a:r>
              <a:rPr lang="en-JP" dirty="0"/>
              <a:t>Relationship between the entities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C4810E1-80B6-3240-8A69-D2E7DB21A6D9}"/>
              </a:ext>
            </a:extLst>
          </p:cNvPr>
          <p:cNvGrpSpPr/>
          <p:nvPr/>
        </p:nvGrpSpPr>
        <p:grpSpPr>
          <a:xfrm>
            <a:off x="452214" y="4045477"/>
            <a:ext cx="4027902" cy="2748071"/>
            <a:chOff x="415636" y="1171919"/>
            <a:chExt cx="4027902" cy="2748071"/>
          </a:xfrm>
        </p:grpSpPr>
        <p:pic>
          <p:nvPicPr>
            <p:cNvPr id="4" name="Picture 2" descr="Dexter | Cartoon network characters, Dexter cartoon, Old cartoon network">
              <a:extLst>
                <a:ext uri="{FF2B5EF4-FFF2-40B4-BE49-F238E27FC236}">
                  <a16:creationId xmlns:a16="http://schemas.microsoft.com/office/drawing/2014/main" id="{636FCCB5-0380-6346-A5F9-6E93B92E77C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5636" y="2407386"/>
              <a:ext cx="1189756" cy="15126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Oval Callout 4">
              <a:extLst>
                <a:ext uri="{FF2B5EF4-FFF2-40B4-BE49-F238E27FC236}">
                  <a16:creationId xmlns:a16="http://schemas.microsoft.com/office/drawing/2014/main" id="{2C4346B2-73EB-5D44-BD40-AB0830B52D90}"/>
                </a:ext>
              </a:extLst>
            </p:cNvPr>
            <p:cNvSpPr/>
            <p:nvPr/>
          </p:nvSpPr>
          <p:spPr>
            <a:xfrm>
              <a:off x="1252055" y="1171919"/>
              <a:ext cx="3191483" cy="1545106"/>
            </a:xfrm>
            <a:prstGeom prst="wedgeEllipseCallout">
              <a:avLst>
                <a:gd name="adj1" fmla="val -32382"/>
                <a:gd name="adj2" fmla="val 625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JP" dirty="0"/>
                <a:t>Let us help him</a:t>
              </a:r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F43E8B79-198B-4E48-B0E3-9C74290F94B1}"/>
              </a:ext>
            </a:extLst>
          </p:cNvPr>
          <p:cNvSpPr/>
          <p:nvPr/>
        </p:nvSpPr>
        <p:spPr>
          <a:xfrm>
            <a:off x="8141558" y="2471447"/>
            <a:ext cx="2038525" cy="5956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Sensor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96F9F25-F464-9745-A3CA-43851DA36A5E}"/>
              </a:ext>
            </a:extLst>
          </p:cNvPr>
          <p:cNvSpPr/>
          <p:nvPr/>
        </p:nvSpPr>
        <p:spPr>
          <a:xfrm>
            <a:off x="8141558" y="4746262"/>
            <a:ext cx="2038525" cy="5956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Observations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0DB0C26-F403-6E42-AAED-3E66A884AC41}"/>
              </a:ext>
            </a:extLst>
          </p:cNvPr>
          <p:cNvSpPr/>
          <p:nvPr/>
        </p:nvSpPr>
        <p:spPr>
          <a:xfrm>
            <a:off x="7143268" y="1324951"/>
            <a:ext cx="1300294" cy="604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u="sng" dirty="0"/>
              <a:t>id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68648F3-199C-3E45-8194-89EE780F439A}"/>
              </a:ext>
            </a:extLst>
          </p:cNvPr>
          <p:cNvSpPr/>
          <p:nvPr/>
        </p:nvSpPr>
        <p:spPr>
          <a:xfrm>
            <a:off x="8595962" y="1324951"/>
            <a:ext cx="1300294" cy="604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address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C677A9A-479A-CF45-95AD-D2E6BF7E8E83}"/>
              </a:ext>
            </a:extLst>
          </p:cNvPr>
          <p:cNvSpPr/>
          <p:nvPr/>
        </p:nvSpPr>
        <p:spPr>
          <a:xfrm>
            <a:off x="10062638" y="1324951"/>
            <a:ext cx="1375794" cy="604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location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397E278-27AF-E041-ADC8-E667253660A6}"/>
              </a:ext>
            </a:extLst>
          </p:cNvPr>
          <p:cNvSpPr/>
          <p:nvPr/>
        </p:nvSpPr>
        <p:spPr>
          <a:xfrm>
            <a:off x="6493121" y="2324639"/>
            <a:ext cx="1300294" cy="604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name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3A2E831-261D-6F40-BF5D-4336E6924A0A}"/>
              </a:ext>
            </a:extLst>
          </p:cNvPr>
          <p:cNvCxnSpPr>
            <a:stCxn id="8" idx="5"/>
            <a:endCxn id="6" idx="0"/>
          </p:cNvCxnSpPr>
          <p:nvPr/>
        </p:nvCxnSpPr>
        <p:spPr>
          <a:xfrm>
            <a:off x="8253138" y="1840504"/>
            <a:ext cx="907683" cy="6309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89D4463-E0FA-9241-921D-3CBDDFFC54AE}"/>
              </a:ext>
            </a:extLst>
          </p:cNvPr>
          <p:cNvCxnSpPr>
            <a:stCxn id="11" idx="6"/>
            <a:endCxn id="6" idx="1"/>
          </p:cNvCxnSpPr>
          <p:nvPr/>
        </p:nvCxnSpPr>
        <p:spPr>
          <a:xfrm>
            <a:off x="7793415" y="2626643"/>
            <a:ext cx="348143" cy="1426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D2DD248-6929-BB44-8A6E-9D328C7310A3}"/>
              </a:ext>
            </a:extLst>
          </p:cNvPr>
          <p:cNvCxnSpPr>
            <a:stCxn id="9" idx="4"/>
            <a:endCxn id="6" idx="0"/>
          </p:cNvCxnSpPr>
          <p:nvPr/>
        </p:nvCxnSpPr>
        <p:spPr>
          <a:xfrm flipH="1">
            <a:off x="9160821" y="1928959"/>
            <a:ext cx="85288" cy="5424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235E763-4926-EF4E-BC25-18D5A6424ACD}"/>
              </a:ext>
            </a:extLst>
          </p:cNvPr>
          <p:cNvCxnSpPr>
            <a:cxnSpLocks/>
            <a:stCxn id="10" idx="4"/>
            <a:endCxn id="6" idx="0"/>
          </p:cNvCxnSpPr>
          <p:nvPr/>
        </p:nvCxnSpPr>
        <p:spPr>
          <a:xfrm flipH="1">
            <a:off x="9160821" y="1928959"/>
            <a:ext cx="1589714" cy="5424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>
            <a:extLst>
              <a:ext uri="{FF2B5EF4-FFF2-40B4-BE49-F238E27FC236}">
                <a16:creationId xmlns:a16="http://schemas.microsoft.com/office/drawing/2014/main" id="{05AC34E8-9765-3649-A87C-A4A717CE0C8C}"/>
              </a:ext>
            </a:extLst>
          </p:cNvPr>
          <p:cNvSpPr/>
          <p:nvPr/>
        </p:nvSpPr>
        <p:spPr>
          <a:xfrm>
            <a:off x="6142182" y="4746262"/>
            <a:ext cx="1218927" cy="60400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u="sng" dirty="0"/>
              <a:t>ID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A07C9552-AD78-1745-838C-1C064B9AB7F7}"/>
              </a:ext>
            </a:extLst>
          </p:cNvPr>
          <p:cNvSpPr/>
          <p:nvPr/>
        </p:nvSpPr>
        <p:spPr>
          <a:xfrm>
            <a:off x="6624412" y="5983638"/>
            <a:ext cx="1517146" cy="5424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pollutant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EF73E64-6FD1-3D48-9C77-335388F66168}"/>
              </a:ext>
            </a:extLst>
          </p:cNvPr>
          <p:cNvCxnSpPr>
            <a:cxnSpLocks/>
            <a:stCxn id="7" idx="1"/>
            <a:endCxn id="16" idx="6"/>
          </p:cNvCxnSpPr>
          <p:nvPr/>
        </p:nvCxnSpPr>
        <p:spPr>
          <a:xfrm flipH="1">
            <a:off x="7361109" y="5044072"/>
            <a:ext cx="780449" cy="41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E0A2CD-9FBE-0544-9F85-01A8D3E1F511}"/>
              </a:ext>
            </a:extLst>
          </p:cNvPr>
          <p:cNvCxnSpPr>
            <a:cxnSpLocks/>
            <a:stCxn id="7" idx="2"/>
            <a:endCxn id="17" idx="0"/>
          </p:cNvCxnSpPr>
          <p:nvPr/>
        </p:nvCxnSpPr>
        <p:spPr>
          <a:xfrm flipH="1">
            <a:off x="7382985" y="5341881"/>
            <a:ext cx="1777836" cy="6417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218C8032-7FCC-444A-970C-055E612160E9}"/>
              </a:ext>
            </a:extLst>
          </p:cNvPr>
          <p:cNvSpPr/>
          <p:nvPr/>
        </p:nvSpPr>
        <p:spPr>
          <a:xfrm>
            <a:off x="10403007" y="5983638"/>
            <a:ext cx="1517146" cy="5424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value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5895AC6-C100-B646-8275-E2643AEAC7CD}"/>
              </a:ext>
            </a:extLst>
          </p:cNvPr>
          <p:cNvCxnSpPr>
            <a:cxnSpLocks/>
            <a:stCxn id="7" idx="2"/>
            <a:endCxn id="20" idx="0"/>
          </p:cNvCxnSpPr>
          <p:nvPr/>
        </p:nvCxnSpPr>
        <p:spPr>
          <a:xfrm>
            <a:off x="9160821" y="5341881"/>
            <a:ext cx="2000759" cy="6417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Diamond 21">
            <a:extLst>
              <a:ext uri="{FF2B5EF4-FFF2-40B4-BE49-F238E27FC236}">
                <a16:creationId xmlns:a16="http://schemas.microsoft.com/office/drawing/2014/main" id="{407AC3D3-7ABF-4144-A38C-A5725EB9813D}"/>
              </a:ext>
            </a:extLst>
          </p:cNvPr>
          <p:cNvSpPr/>
          <p:nvPr/>
        </p:nvSpPr>
        <p:spPr>
          <a:xfrm>
            <a:off x="8443562" y="3586946"/>
            <a:ext cx="1452694" cy="788944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takes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ED6956A-C5FD-D041-949A-AE3E4F0DB1A8}"/>
              </a:ext>
            </a:extLst>
          </p:cNvPr>
          <p:cNvCxnSpPr>
            <a:cxnSpLocks/>
            <a:stCxn id="6" idx="2"/>
            <a:endCxn id="22" idx="0"/>
          </p:cNvCxnSpPr>
          <p:nvPr/>
        </p:nvCxnSpPr>
        <p:spPr>
          <a:xfrm>
            <a:off x="9160821" y="3067066"/>
            <a:ext cx="9088" cy="5198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5C03A22-464D-5C4A-8B83-6A39A556422C}"/>
              </a:ext>
            </a:extLst>
          </p:cNvPr>
          <p:cNvCxnSpPr>
            <a:cxnSpLocks/>
            <a:stCxn id="22" idx="2"/>
            <a:endCxn id="7" idx="0"/>
          </p:cNvCxnSpPr>
          <p:nvPr/>
        </p:nvCxnSpPr>
        <p:spPr>
          <a:xfrm flipH="1">
            <a:off x="9160821" y="4375890"/>
            <a:ext cx="9088" cy="3703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>
            <a:extLst>
              <a:ext uri="{FF2B5EF4-FFF2-40B4-BE49-F238E27FC236}">
                <a16:creationId xmlns:a16="http://schemas.microsoft.com/office/drawing/2014/main" id="{18C8A1BC-4CF2-C840-814F-1D59FDCEC55B}"/>
              </a:ext>
            </a:extLst>
          </p:cNvPr>
          <p:cNvSpPr/>
          <p:nvPr/>
        </p:nvSpPr>
        <p:spPr>
          <a:xfrm>
            <a:off x="10403007" y="3722255"/>
            <a:ext cx="1373357" cy="5172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Date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4587A2E4-3C19-A342-B9A8-EFE52D8654CA}"/>
              </a:ext>
            </a:extLst>
          </p:cNvPr>
          <p:cNvCxnSpPr>
            <a:stCxn id="22" idx="3"/>
            <a:endCxn id="31" idx="2"/>
          </p:cNvCxnSpPr>
          <p:nvPr/>
        </p:nvCxnSpPr>
        <p:spPr>
          <a:xfrm flipV="1">
            <a:off x="9896256" y="3980873"/>
            <a:ext cx="506751" cy="5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359E0E11-08E5-6740-8B1A-BBB3B8358B31}"/>
              </a:ext>
            </a:extLst>
          </p:cNvPr>
          <p:cNvGrpSpPr/>
          <p:nvPr/>
        </p:nvGrpSpPr>
        <p:grpSpPr>
          <a:xfrm>
            <a:off x="415636" y="1221890"/>
            <a:ext cx="4449212" cy="2557075"/>
            <a:chOff x="353994" y="4064001"/>
            <a:chExt cx="4449212" cy="2557075"/>
          </a:xfrm>
        </p:grpSpPr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0B46A91F-4A79-7248-8EED-A87822DAB6B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7411" t="30355" r="24409" b="50149"/>
            <a:stretch/>
          </p:blipFill>
          <p:spPr>
            <a:xfrm>
              <a:off x="353994" y="4746262"/>
              <a:ext cx="2319910" cy="1874814"/>
            </a:xfrm>
            <a:prstGeom prst="rect">
              <a:avLst/>
            </a:prstGeom>
          </p:spPr>
        </p:pic>
        <p:sp>
          <p:nvSpPr>
            <p:cNvPr id="28" name="Rectangular Callout 27">
              <a:extLst>
                <a:ext uri="{FF2B5EF4-FFF2-40B4-BE49-F238E27FC236}">
                  <a16:creationId xmlns:a16="http://schemas.microsoft.com/office/drawing/2014/main" id="{92804154-4BEA-4544-83B4-16AE1358A41B}"/>
                </a:ext>
              </a:extLst>
            </p:cNvPr>
            <p:cNvSpPr/>
            <p:nvPr/>
          </p:nvSpPr>
          <p:spPr>
            <a:xfrm>
              <a:off x="2050326" y="4064001"/>
              <a:ext cx="2752880" cy="1252072"/>
            </a:xfrm>
            <a:prstGeom prst="wedgeRectCallout">
              <a:avLst>
                <a:gd name="adj1" fmla="val -31651"/>
                <a:gd name="adj2" fmla="val 85615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JP" dirty="0"/>
                <a:t>find locations where PM2.5 pollutant is more than 15 on 21-6-2021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812278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36D69D3-7EC5-6248-898C-17C4DEEC5B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8504" y="0"/>
            <a:ext cx="5694991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2F00BEF-4655-B145-BED0-FF3E52D73AC3}"/>
              </a:ext>
            </a:extLst>
          </p:cNvPr>
          <p:cNvSpPr txBox="1"/>
          <p:nvPr/>
        </p:nvSpPr>
        <p:spPr>
          <a:xfrm>
            <a:off x="9295002" y="411061"/>
            <a:ext cx="772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dirty="0"/>
              <a:t>Step 1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6D45ECF-7AF6-EB4E-B725-CB0BE4AAE5FB}"/>
              </a:ext>
            </a:extLst>
          </p:cNvPr>
          <p:cNvCxnSpPr>
            <a:stCxn id="5" idx="1"/>
          </p:cNvCxnSpPr>
          <p:nvPr/>
        </p:nvCxnSpPr>
        <p:spPr>
          <a:xfrm flipH="1">
            <a:off x="8388991" y="595727"/>
            <a:ext cx="90601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08078E8A-30C6-ECC5-60D5-D014018F28FB}"/>
                  </a:ext>
                </a:extLst>
              </p14:cNvPr>
              <p14:cNvContentPartPr/>
              <p14:nvPr/>
            </p14:nvContentPartPr>
            <p14:xfrm>
              <a:off x="7373160" y="776880"/>
              <a:ext cx="2697840" cy="6732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08078E8A-30C6-ECC5-60D5-D014018F28F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363800" y="767520"/>
                <a:ext cx="2716560" cy="86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856125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06355-FF68-4546-ABF0-6F13427FC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/>
              <a:t>Mini-World (Class-1)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3602BB-874E-714E-ABBD-2C6E3AF56B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411" t="30355" r="24409" b="50149"/>
          <a:stretch/>
        </p:blipFill>
        <p:spPr>
          <a:xfrm>
            <a:off x="249914" y="3591383"/>
            <a:ext cx="2319910" cy="1874814"/>
          </a:xfrm>
          <a:prstGeom prst="rect">
            <a:avLst/>
          </a:prstGeom>
        </p:spPr>
      </p:pic>
      <p:pic>
        <p:nvPicPr>
          <p:cNvPr id="8" name="Picture 2" descr="Dexter | Cartoon network characters, Dexter cartoon, Old cartoon network">
            <a:extLst>
              <a:ext uri="{FF2B5EF4-FFF2-40B4-BE49-F238E27FC236}">
                <a16:creationId xmlns:a16="http://schemas.microsoft.com/office/drawing/2014/main" id="{629F1A99-9CC6-4A49-8CBA-93DC79A34B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3620" y="4079348"/>
            <a:ext cx="1189756" cy="1512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Oval Callout 8">
            <a:extLst>
              <a:ext uri="{FF2B5EF4-FFF2-40B4-BE49-F238E27FC236}">
                <a16:creationId xmlns:a16="http://schemas.microsoft.com/office/drawing/2014/main" id="{309EF5AC-2376-1445-8C0E-5657FE1438FE}"/>
              </a:ext>
            </a:extLst>
          </p:cNvPr>
          <p:cNvSpPr/>
          <p:nvPr/>
        </p:nvSpPr>
        <p:spPr>
          <a:xfrm>
            <a:off x="8349246" y="2918802"/>
            <a:ext cx="2208260" cy="1173988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What is your Mini-world?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6B7FD0D4-7F10-46EC-51DD-03EF7EB717AF}"/>
                  </a:ext>
                </a:extLst>
              </p14:cNvPr>
              <p14:cNvContentPartPr/>
              <p14:nvPr/>
            </p14:nvContentPartPr>
            <p14:xfrm>
              <a:off x="8949600" y="3486960"/>
              <a:ext cx="826560" cy="27720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6B7FD0D4-7F10-46EC-51DD-03EF7EB717AF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940240" y="3477600"/>
                <a:ext cx="845280" cy="295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561897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06355-FF68-4546-ABF0-6F13427FC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/>
              <a:t>Mini-World (Class-1)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3602BB-874E-714E-ABBD-2C6E3AF56B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411" t="30355" r="24409" b="50149"/>
          <a:stretch/>
        </p:blipFill>
        <p:spPr>
          <a:xfrm>
            <a:off x="249914" y="3591383"/>
            <a:ext cx="2319910" cy="1874814"/>
          </a:xfrm>
          <a:prstGeom prst="rect">
            <a:avLst/>
          </a:prstGeom>
        </p:spPr>
      </p:pic>
      <p:sp>
        <p:nvSpPr>
          <p:cNvPr id="6" name="Rectangular Callout 5">
            <a:extLst>
              <a:ext uri="{FF2B5EF4-FFF2-40B4-BE49-F238E27FC236}">
                <a16:creationId xmlns:a16="http://schemas.microsoft.com/office/drawing/2014/main" id="{1C938015-864E-8F41-BB9F-4FCED535359C}"/>
              </a:ext>
            </a:extLst>
          </p:cNvPr>
          <p:cNvSpPr/>
          <p:nvPr/>
        </p:nvSpPr>
        <p:spPr>
          <a:xfrm>
            <a:off x="1946246" y="3429000"/>
            <a:ext cx="1585519" cy="732193"/>
          </a:xfrm>
          <a:prstGeom prst="wedgeRectCallout">
            <a:avLst>
              <a:gd name="adj1" fmla="val -36747"/>
              <a:gd name="adj2" fmla="val 6353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What is meant by mini-world?</a:t>
            </a:r>
          </a:p>
        </p:txBody>
      </p:sp>
      <p:pic>
        <p:nvPicPr>
          <p:cNvPr id="8" name="Picture 2" descr="Dexter | Cartoon network characters, Dexter cartoon, Old cartoon network">
            <a:extLst>
              <a:ext uri="{FF2B5EF4-FFF2-40B4-BE49-F238E27FC236}">
                <a16:creationId xmlns:a16="http://schemas.microsoft.com/office/drawing/2014/main" id="{629F1A99-9CC6-4A49-8CBA-93DC79A34B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3620" y="4079348"/>
            <a:ext cx="1189756" cy="1512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Oval Callout 8">
            <a:extLst>
              <a:ext uri="{FF2B5EF4-FFF2-40B4-BE49-F238E27FC236}">
                <a16:creationId xmlns:a16="http://schemas.microsoft.com/office/drawing/2014/main" id="{309EF5AC-2376-1445-8C0E-5657FE1438FE}"/>
              </a:ext>
            </a:extLst>
          </p:cNvPr>
          <p:cNvSpPr/>
          <p:nvPr/>
        </p:nvSpPr>
        <p:spPr>
          <a:xfrm>
            <a:off x="8349246" y="2918802"/>
            <a:ext cx="2208260" cy="1173988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It means the real-world application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64549C9B-1244-388C-AA89-4C1DC8BC1D57}"/>
                  </a:ext>
                </a:extLst>
              </p14:cNvPr>
              <p14:cNvContentPartPr/>
              <p14:nvPr/>
            </p14:nvContentPartPr>
            <p14:xfrm>
              <a:off x="2291040" y="3116520"/>
              <a:ext cx="7873920" cy="106740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64549C9B-1244-388C-AA89-4C1DC8BC1D57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281680" y="3107160"/>
                <a:ext cx="7892640" cy="1086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53604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06355-FF68-4546-ABF0-6F13427FC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/>
              <a:t>Mini-World (Class-1)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3602BB-874E-714E-ABBD-2C6E3AF56B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411" t="30355" r="24409" b="50149"/>
          <a:stretch/>
        </p:blipFill>
        <p:spPr>
          <a:xfrm>
            <a:off x="249914" y="3591383"/>
            <a:ext cx="2319910" cy="1874814"/>
          </a:xfrm>
          <a:prstGeom prst="rect">
            <a:avLst/>
          </a:prstGeom>
        </p:spPr>
      </p:pic>
      <p:sp>
        <p:nvSpPr>
          <p:cNvPr id="6" name="Rectangular Callout 5">
            <a:extLst>
              <a:ext uri="{FF2B5EF4-FFF2-40B4-BE49-F238E27FC236}">
                <a16:creationId xmlns:a16="http://schemas.microsoft.com/office/drawing/2014/main" id="{1C938015-864E-8F41-BB9F-4FCED535359C}"/>
              </a:ext>
            </a:extLst>
          </p:cNvPr>
          <p:cNvSpPr/>
          <p:nvPr/>
        </p:nvSpPr>
        <p:spPr>
          <a:xfrm>
            <a:off x="1946246" y="3591383"/>
            <a:ext cx="1317071" cy="569810"/>
          </a:xfrm>
          <a:prstGeom prst="wedgeRectCallout">
            <a:avLst>
              <a:gd name="adj1" fmla="val -36747"/>
              <a:gd name="adj2" fmla="val 6353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air pollution analytics</a:t>
            </a:r>
          </a:p>
        </p:txBody>
      </p:sp>
      <p:pic>
        <p:nvPicPr>
          <p:cNvPr id="8" name="Picture 2" descr="Dexter | Cartoon network characters, Dexter cartoon, Old cartoon network">
            <a:extLst>
              <a:ext uri="{FF2B5EF4-FFF2-40B4-BE49-F238E27FC236}">
                <a16:creationId xmlns:a16="http://schemas.microsoft.com/office/drawing/2014/main" id="{629F1A99-9CC6-4A49-8CBA-93DC79A34B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3620" y="4079348"/>
            <a:ext cx="1189756" cy="1512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Oval Callout 8">
            <a:extLst>
              <a:ext uri="{FF2B5EF4-FFF2-40B4-BE49-F238E27FC236}">
                <a16:creationId xmlns:a16="http://schemas.microsoft.com/office/drawing/2014/main" id="{309EF5AC-2376-1445-8C0E-5657FE1438FE}"/>
              </a:ext>
            </a:extLst>
          </p:cNvPr>
          <p:cNvSpPr/>
          <p:nvPr/>
        </p:nvSpPr>
        <p:spPr>
          <a:xfrm>
            <a:off x="8349245" y="2902591"/>
            <a:ext cx="2397051" cy="1190199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Nice. Let us go to next step</a:t>
            </a:r>
          </a:p>
        </p:txBody>
      </p:sp>
    </p:spTree>
    <p:extLst>
      <p:ext uri="{BB962C8B-B14F-4D97-AF65-F5344CB8AC3E}">
        <p14:creationId xmlns:p14="http://schemas.microsoft.com/office/powerpoint/2010/main" val="37569770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36D69D3-7EC5-6248-898C-17C4DEEC5B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8504" y="0"/>
            <a:ext cx="5694991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2F00BEF-4655-B145-BED0-FF3E52D73AC3}"/>
              </a:ext>
            </a:extLst>
          </p:cNvPr>
          <p:cNvSpPr txBox="1"/>
          <p:nvPr/>
        </p:nvSpPr>
        <p:spPr>
          <a:xfrm>
            <a:off x="9295002" y="411061"/>
            <a:ext cx="772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dirty="0"/>
              <a:t>Step 1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6D45ECF-7AF6-EB4E-B725-CB0BE4AAE5FB}"/>
              </a:ext>
            </a:extLst>
          </p:cNvPr>
          <p:cNvCxnSpPr>
            <a:stCxn id="5" idx="1"/>
          </p:cNvCxnSpPr>
          <p:nvPr/>
        </p:nvCxnSpPr>
        <p:spPr>
          <a:xfrm flipH="1">
            <a:off x="8388991" y="595727"/>
            <a:ext cx="90601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FEEF5651-6E12-7F4F-8D12-10C95B7D3440}"/>
              </a:ext>
            </a:extLst>
          </p:cNvPr>
          <p:cNvSpPr txBox="1"/>
          <p:nvPr/>
        </p:nvSpPr>
        <p:spPr>
          <a:xfrm>
            <a:off x="9295002" y="1477861"/>
            <a:ext cx="772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dirty="0"/>
              <a:t>Step 2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616EA41-5699-8D46-807C-2070AC02BE45}"/>
              </a:ext>
            </a:extLst>
          </p:cNvPr>
          <p:cNvCxnSpPr>
            <a:stCxn id="6" idx="1"/>
          </p:cNvCxnSpPr>
          <p:nvPr/>
        </p:nvCxnSpPr>
        <p:spPr>
          <a:xfrm flipH="1">
            <a:off x="8388991" y="1662527"/>
            <a:ext cx="90601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CD9AA173-34A6-CC35-C47A-34C7D51EEEC9}"/>
                  </a:ext>
                </a:extLst>
              </p14:cNvPr>
              <p14:cNvContentPartPr/>
              <p14:nvPr/>
            </p14:nvContentPartPr>
            <p14:xfrm>
              <a:off x="7569720" y="1455480"/>
              <a:ext cx="1295640" cy="46044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CD9AA173-34A6-CC35-C47A-34C7D51EEEC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560360" y="1446120"/>
                <a:ext cx="1314360" cy="479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79516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06355-FF68-4546-ABF0-6F13427FC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/>
              <a:t>Mini-World (Class-1)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3602BB-874E-714E-ABBD-2C6E3AF56B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411" t="30355" r="24409" b="50149"/>
          <a:stretch/>
        </p:blipFill>
        <p:spPr>
          <a:xfrm>
            <a:off x="249914" y="3591383"/>
            <a:ext cx="2319910" cy="1874814"/>
          </a:xfrm>
          <a:prstGeom prst="rect">
            <a:avLst/>
          </a:prstGeom>
        </p:spPr>
      </p:pic>
      <p:pic>
        <p:nvPicPr>
          <p:cNvPr id="8" name="Picture 2" descr="Dexter | Cartoon network characters, Dexter cartoon, Old cartoon network">
            <a:extLst>
              <a:ext uri="{FF2B5EF4-FFF2-40B4-BE49-F238E27FC236}">
                <a16:creationId xmlns:a16="http://schemas.microsoft.com/office/drawing/2014/main" id="{629F1A99-9CC6-4A49-8CBA-93DC79A34B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3620" y="4079348"/>
            <a:ext cx="1189756" cy="1512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Oval Callout 8">
            <a:extLst>
              <a:ext uri="{FF2B5EF4-FFF2-40B4-BE49-F238E27FC236}">
                <a16:creationId xmlns:a16="http://schemas.microsoft.com/office/drawing/2014/main" id="{309EF5AC-2376-1445-8C0E-5657FE1438FE}"/>
              </a:ext>
            </a:extLst>
          </p:cNvPr>
          <p:cNvSpPr/>
          <p:nvPr/>
        </p:nvSpPr>
        <p:spPr>
          <a:xfrm>
            <a:off x="8349245" y="2902591"/>
            <a:ext cx="2397051" cy="1190199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dirty="0"/>
              <a:t>Please provide Entities and their Relationships</a:t>
            </a:r>
          </a:p>
        </p:txBody>
      </p:sp>
    </p:spTree>
    <p:extLst>
      <p:ext uri="{BB962C8B-B14F-4D97-AF65-F5344CB8AC3E}">
        <p14:creationId xmlns:p14="http://schemas.microsoft.com/office/powerpoint/2010/main" val="13231229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</TotalTime>
  <Words>764</Words>
  <Application>Microsoft Macintosh PowerPoint</Application>
  <PresentationFormat>Widescreen</PresentationFormat>
  <Paragraphs>237</Paragraphs>
  <Slides>33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7" baseType="lpstr">
      <vt:lpstr>Arial</vt:lpstr>
      <vt:lpstr>Calibri</vt:lpstr>
      <vt:lpstr>Calibri Light</vt:lpstr>
      <vt:lpstr>Office Theme</vt:lpstr>
      <vt:lpstr>Entity-Relation Model, Keys and Constraints, and SELECT using JOIN</vt:lpstr>
      <vt:lpstr>Mini-World (Class-1)</vt:lpstr>
      <vt:lpstr>Mini-World (Class-1)</vt:lpstr>
      <vt:lpstr>PowerPoint Presentation</vt:lpstr>
      <vt:lpstr>Mini-World (Class-1)</vt:lpstr>
      <vt:lpstr>Mini-World (Class-1)</vt:lpstr>
      <vt:lpstr>Mini-World (Class-1)</vt:lpstr>
      <vt:lpstr>PowerPoint Presentation</vt:lpstr>
      <vt:lpstr>Mini-World (Class-1)</vt:lpstr>
      <vt:lpstr>Mini-World (Class-1)</vt:lpstr>
      <vt:lpstr>Entities and their attributes</vt:lpstr>
      <vt:lpstr>Mini-World (Class-1)</vt:lpstr>
      <vt:lpstr>PowerPoint Presentation</vt:lpstr>
      <vt:lpstr>PowerPoint Presentation</vt:lpstr>
      <vt:lpstr>PowerPoint Presentation</vt:lpstr>
      <vt:lpstr>PowerPoint Presentation</vt:lpstr>
      <vt:lpstr>Relationship between the entities</vt:lpstr>
      <vt:lpstr>Relationship between the entities</vt:lpstr>
      <vt:lpstr>PowerPoint Presentation</vt:lpstr>
      <vt:lpstr>PowerPoint Presentation</vt:lpstr>
      <vt:lpstr>PowerPoint Presentation</vt:lpstr>
      <vt:lpstr>PowerPoint Presentation</vt:lpstr>
      <vt:lpstr>Primary Key and Foreign Key</vt:lpstr>
      <vt:lpstr>Primary Key and Foreign Key</vt:lpstr>
      <vt:lpstr>Primary Key</vt:lpstr>
      <vt:lpstr>Primary Key SQL</vt:lpstr>
      <vt:lpstr>Foreign Key</vt:lpstr>
      <vt:lpstr>Foreign Key SQL</vt:lpstr>
      <vt:lpstr>Two important parameters for foreign key</vt:lpstr>
      <vt:lpstr>PowerPoint Presentation</vt:lpstr>
      <vt:lpstr>SELECT on multiple tables (JOIN) Most powerful yet Most expensive operation in the database systems</vt:lpstr>
      <vt:lpstr>PowerPoint Presentation</vt:lpstr>
      <vt:lpstr>Relationship between the entities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Uday Kiran Rage</dc:creator>
  <cp:lastModifiedBy>Uday Kiran Rage</cp:lastModifiedBy>
  <cp:revision>3</cp:revision>
  <dcterms:created xsi:type="dcterms:W3CDTF">2021-06-20T02:21:12Z</dcterms:created>
  <dcterms:modified xsi:type="dcterms:W3CDTF">2023-05-15T05:05:00Z</dcterms:modified>
</cp:coreProperties>
</file>

<file path=docProps/thumbnail.jpeg>
</file>